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78729-A861-4E83-AAE4-A493F2F9F1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226F72-D3DB-47EF-B306-AF7A5DF87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4FD6B-B481-4A41-93B6-F1ECEFB4D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A36A-232B-4F5E-BCAD-9FD1742DF333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54459-9549-4FFA-A94A-83016C12D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CEC73A-2332-4B01-A441-545DE21FB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D4FB-9E71-49D9-BFC5-12B15DE99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752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2439C-706E-4451-B81E-FCB99F336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6B7B7-650C-46C5-98F3-508F0AC1C2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569C8-BB83-4CEC-8FE1-F6930DAD8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A36A-232B-4F5E-BCAD-9FD1742DF333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B0BE9-FBBB-4610-B75F-6C9A8CA09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C1FC0-5018-433E-A63C-BCAEE5EFA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D4FB-9E71-49D9-BFC5-12B15DE99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30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44522F-ED8E-40F2-9CDF-21E15A8BC1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19D5A7-7C1F-493C-BC31-21DB48E4BA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BBEC6-BCAF-4548-8F34-A8F8C1236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A36A-232B-4F5E-BCAD-9FD1742DF333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135F1-1B40-4447-B123-B5E741C6C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DEA759-35A3-4AC4-9827-68B78320F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D4FB-9E71-49D9-BFC5-12B15DE99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07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BA625-AC90-4B80-9442-0E80E8BAA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7D4AF-FE43-4699-A36B-343659638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75E3F-427C-40B3-8072-1CC0B8DC6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A36A-232B-4F5E-BCAD-9FD1742DF333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F3808-EAA1-44A3-ADBB-171A0183E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089CF-B07C-44C9-A303-A8F89326A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D4FB-9E71-49D9-BFC5-12B15DE99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68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9E1B6-2FB7-4F97-B456-618050B63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C2E01-0BA2-4B03-B78A-CBC1C22AA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608A9-EF85-4FA1-9264-5DB861AF5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A36A-232B-4F5E-BCAD-9FD1742DF333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E79AF-F767-42B8-88B1-65C6D7D3C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99965-CAAB-40E1-98B3-3CF921660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D4FB-9E71-49D9-BFC5-12B15DE99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7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BB9C0-B23A-4004-9562-7642117F8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DF3D3-364A-4041-8CC1-F601B5F2CA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2771DD-9926-4388-B4D9-9A9153A851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0769AD-B815-4BB2-B1A1-47901884C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A36A-232B-4F5E-BCAD-9FD1742DF333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3D41ED-D0C3-43FE-87EA-59CC86EB2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5B8ABD-C7BE-4038-A9E5-4124EBF30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D4FB-9E71-49D9-BFC5-12B15DE99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1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A51EB-43BD-424D-BCDE-C27CF5420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F9BF01-32A7-497C-85C8-110C2B92C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E05583-D040-4C14-A420-C1C1D50B23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93BB53-850E-44E5-82FE-CE9A232BE7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89D125-1B14-47C4-B404-D894C2CB66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B140F6-7DC1-4496-BF6F-23A3DC126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A36A-232B-4F5E-BCAD-9FD1742DF333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545A30-C245-4E85-BA2B-E135B4E40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8E4B95-2BB8-4773-BBEB-8BBF58822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D4FB-9E71-49D9-BFC5-12B15DE99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7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0859A-CA06-4779-B274-3A6661640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B1B677-BEAF-4B6D-A006-9AB923317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A36A-232B-4F5E-BCAD-9FD1742DF333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EC517C-7888-4C24-AFBC-B1AEECBF7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16265B-0ED7-4A65-B32C-BF0321CB2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D4FB-9E71-49D9-BFC5-12B15DE99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78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544ACA-0EC3-438C-930A-2236FC17C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A36A-232B-4F5E-BCAD-9FD1742DF333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E93616-89A8-481C-98FD-069E3A9B4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D56E9-9533-4E9E-81EB-D30CF2ED2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D4FB-9E71-49D9-BFC5-12B15DE99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49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BA5A7-A336-45EA-AA87-1FC1BD143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B5ADF-0785-4EBD-A325-F1477DD3D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B0C1B5-7A9B-4E78-BD44-9C85ED5012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8E3818-874C-4F4C-859E-6FB223508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A36A-232B-4F5E-BCAD-9FD1742DF333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D0CA1C-072A-49E9-8279-A4FE43515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99A21D-3F98-4C1C-9355-42591AD9F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D4FB-9E71-49D9-BFC5-12B15DE99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98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5F179-C15E-4AAB-8DDE-2CA4A76F6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47ABDA-56C4-4221-AF7F-684DFC4B91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BC0DBC-B8BD-4846-82AC-F094D04FEC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82B2F9-F151-4B5E-9566-991EC4BCA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A36A-232B-4F5E-BCAD-9FD1742DF333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7AF4BC-F385-49C1-9206-B1DA6CAEB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A0124C-6A2B-4D58-B38D-ACCBA3BAC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D4FB-9E71-49D9-BFC5-12B15DE99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B4A72F-FF63-4ED1-962E-317BBAB00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504424-8BDB-43C9-999D-7FB88B403F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E2A6C-5AAF-4B41-8067-8AD4B2A757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5A36A-232B-4F5E-BCAD-9FD1742DF333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D17AB7-811C-4DF8-8B8C-9BB8FA2200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CC982-E5D7-49F4-8AC6-11370E8F64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ED4FB-9E71-49D9-BFC5-12B15DE99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51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50">
            <a:extLst>
              <a:ext uri="{FF2B5EF4-FFF2-40B4-BE49-F238E27FC236}">
                <a16:creationId xmlns:a16="http://schemas.microsoft.com/office/drawing/2014/main" id="{04F33E8E-E10A-46F9-8ED7-D7CEFC3C4D98}"/>
              </a:ext>
            </a:extLst>
          </p:cNvPr>
          <p:cNvSpPr txBox="1">
            <a:spLocks/>
          </p:cNvSpPr>
          <p:nvPr/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/>
              <a:t>The 6 Step Process</a:t>
            </a:r>
            <a:endParaRPr lang="en-US" altLang="en-US" dirty="0"/>
          </a:p>
        </p:txBody>
      </p:sp>
      <p:sp>
        <p:nvSpPr>
          <p:cNvPr id="4" name="Text Box 2051">
            <a:extLst>
              <a:ext uri="{FF2B5EF4-FFF2-40B4-BE49-F238E27FC236}">
                <a16:creationId xmlns:a16="http://schemas.microsoft.com/office/drawing/2014/main" id="{384CBC5E-F972-4C46-B1F3-D9401DC0A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219200"/>
            <a:ext cx="2057400" cy="1423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1</a:t>
            </a:r>
            <a:r>
              <a:rPr lang="en-US" altLang="en-US" sz="1400">
                <a:latin typeface="Times New Roman" panose="02020603050405020304" pitchFamily="18" charset="0"/>
              </a:rPr>
              <a:t>. </a:t>
            </a:r>
            <a:r>
              <a:rPr lang="en-US" altLang="en-US" sz="2400" b="1">
                <a:latin typeface="Times New Roman" panose="02020603050405020304" pitchFamily="18" charset="0"/>
              </a:rPr>
              <a:t>Prospecting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>
                <a:latin typeface="Times New Roman" panose="02020603050405020304" pitchFamily="18" charset="0"/>
              </a:rPr>
              <a:t>  a. Warm Market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>
                <a:latin typeface="Times New Roman" panose="02020603050405020304" pitchFamily="18" charset="0"/>
              </a:rPr>
              <a:t>  b. Referral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>
                <a:latin typeface="Times New Roman" panose="02020603050405020304" pitchFamily="18" charset="0"/>
              </a:rPr>
              <a:t>  c. Strangers to Friends</a:t>
            </a:r>
          </a:p>
        </p:txBody>
      </p:sp>
      <p:sp>
        <p:nvSpPr>
          <p:cNvPr id="5" name="AutoShape 2052">
            <a:extLst>
              <a:ext uri="{FF2B5EF4-FFF2-40B4-BE49-F238E27FC236}">
                <a16:creationId xmlns:a16="http://schemas.microsoft.com/office/drawing/2014/main" id="{0CD83708-1682-4EB9-B1DE-433FAE229C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1524000"/>
            <a:ext cx="3048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Text Box 2053">
            <a:extLst>
              <a:ext uri="{FF2B5EF4-FFF2-40B4-BE49-F238E27FC236}">
                <a16:creationId xmlns:a16="http://schemas.microsoft.com/office/drawing/2014/main" id="{A6F79571-6ED1-465F-ABC9-D5F8618FD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219200"/>
            <a:ext cx="2057400" cy="1104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2</a:t>
            </a:r>
            <a:r>
              <a:rPr lang="en-US" altLang="en-US" sz="1400">
                <a:latin typeface="Times New Roman" panose="02020603050405020304" pitchFamily="18" charset="0"/>
              </a:rPr>
              <a:t>. </a:t>
            </a:r>
            <a:r>
              <a:rPr lang="en-US" altLang="en-US" sz="2400" b="1">
                <a:latin typeface="Times New Roman" panose="02020603050405020304" pitchFamily="18" charset="0"/>
              </a:rPr>
              <a:t>Approach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>
                <a:latin typeface="Times New Roman" panose="02020603050405020304" pitchFamily="18" charset="0"/>
              </a:rPr>
              <a:t>  a. Invite to Meeting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>
                <a:latin typeface="Times New Roman" panose="02020603050405020304" pitchFamily="18" charset="0"/>
              </a:rPr>
              <a:t>  b. Ask for appointment</a:t>
            </a:r>
          </a:p>
        </p:txBody>
      </p:sp>
      <p:sp>
        <p:nvSpPr>
          <p:cNvPr id="7" name="Text Box 2054">
            <a:extLst>
              <a:ext uri="{FF2B5EF4-FFF2-40B4-BE49-F238E27FC236}">
                <a16:creationId xmlns:a16="http://schemas.microsoft.com/office/drawing/2014/main" id="{FAA33B30-FDF0-49B2-B107-A62E4DD5A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1219200"/>
            <a:ext cx="2209800" cy="1743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3. Presentation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>
                <a:latin typeface="Times New Roman" panose="02020603050405020304" pitchFamily="18" charset="0"/>
              </a:rPr>
              <a:t>   a. Opportunity Meeting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>
                <a:latin typeface="Times New Roman" panose="02020603050405020304" pitchFamily="18" charset="0"/>
              </a:rPr>
              <a:t>   b. One on One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>
                <a:latin typeface="Times New Roman" panose="02020603050405020304" pitchFamily="18" charset="0"/>
              </a:rPr>
              <a:t>   c. Kitchen Table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>
                <a:latin typeface="Times New Roman" panose="02020603050405020304" pitchFamily="18" charset="0"/>
              </a:rPr>
              <a:t>   d. 15 Minute </a:t>
            </a:r>
          </a:p>
        </p:txBody>
      </p:sp>
      <p:sp>
        <p:nvSpPr>
          <p:cNvPr id="8" name="AutoShape 2055">
            <a:extLst>
              <a:ext uri="{FF2B5EF4-FFF2-40B4-BE49-F238E27FC236}">
                <a16:creationId xmlns:a16="http://schemas.microsoft.com/office/drawing/2014/main" id="{9AF931B5-4A7B-45D7-ADC9-D0917ECA2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1524000"/>
            <a:ext cx="3048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Text Box 2056">
            <a:extLst>
              <a:ext uri="{FF2B5EF4-FFF2-40B4-BE49-F238E27FC236}">
                <a16:creationId xmlns:a16="http://schemas.microsoft.com/office/drawing/2014/main" id="{023A354D-CA6E-488C-805B-4802DB1A5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505200"/>
            <a:ext cx="2362200" cy="22929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4</a:t>
            </a:r>
            <a:r>
              <a:rPr lang="en-US" altLang="en-US" sz="1400" dirty="0">
                <a:latin typeface="Times New Roman" panose="02020603050405020304" pitchFamily="18" charset="0"/>
              </a:rPr>
              <a:t>. </a:t>
            </a:r>
            <a:r>
              <a:rPr lang="en-US" altLang="en-US" sz="2400" b="1" dirty="0">
                <a:latin typeface="Times New Roman" panose="02020603050405020304" pitchFamily="18" charset="0"/>
              </a:rPr>
              <a:t>Follow Up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 dirty="0">
                <a:latin typeface="Times New Roman" panose="02020603050405020304" pitchFamily="18" charset="0"/>
              </a:rPr>
              <a:t>   a. IBA Checklist/Fast        	Start Folder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 dirty="0">
                <a:latin typeface="Times New Roman" panose="02020603050405020304" pitchFamily="18" charset="0"/>
              </a:rPr>
              <a:t>   b. Building your program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 dirty="0">
                <a:latin typeface="Times New Roman" panose="02020603050405020304" pitchFamily="18" charset="0"/>
              </a:rPr>
              <a:t>   c. Prospect List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 dirty="0">
                <a:latin typeface="Times New Roman" panose="02020603050405020304" pitchFamily="18" charset="0"/>
              </a:rPr>
              <a:t>   d. Weekly Calendar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 dirty="0">
                <a:latin typeface="Times New Roman" panose="02020603050405020304" pitchFamily="18" charset="0"/>
              </a:rPr>
              <a:t>   e. 90 Day Calendar</a:t>
            </a:r>
          </a:p>
        </p:txBody>
      </p:sp>
      <p:sp>
        <p:nvSpPr>
          <p:cNvPr id="10" name="AutoShape 2057">
            <a:extLst>
              <a:ext uri="{FF2B5EF4-FFF2-40B4-BE49-F238E27FC236}">
                <a16:creationId xmlns:a16="http://schemas.microsoft.com/office/drawing/2014/main" id="{D05EB14A-683F-4BCC-B2F5-8297EB732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733800"/>
            <a:ext cx="304800" cy="5334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AutoShape 2058">
            <a:extLst>
              <a:ext uri="{FF2B5EF4-FFF2-40B4-BE49-F238E27FC236}">
                <a16:creationId xmlns:a16="http://schemas.microsoft.com/office/drawing/2014/main" id="{1335BFCB-AA5A-4542-BE12-BB0B29A31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3009900"/>
            <a:ext cx="6096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Text Box 2059">
            <a:extLst>
              <a:ext uri="{FF2B5EF4-FFF2-40B4-BE49-F238E27FC236}">
                <a16:creationId xmlns:a16="http://schemas.microsoft.com/office/drawing/2014/main" id="{8692632D-20BD-4D5A-84D6-3E5F5751C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505200"/>
            <a:ext cx="2057400" cy="1754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</a:rPr>
              <a:t>5. Start Up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 dirty="0">
                <a:latin typeface="Times New Roman" panose="02020603050405020304" pitchFamily="18" charset="0"/>
              </a:rPr>
              <a:t>   a. Orientation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 dirty="0">
                <a:latin typeface="Times New Roman" panose="02020603050405020304" pitchFamily="18" charset="0"/>
              </a:rPr>
              <a:t>   b. Field Appointments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 dirty="0">
                <a:latin typeface="Times New Roman" panose="02020603050405020304" pitchFamily="18" charset="0"/>
              </a:rPr>
              <a:t>   c. Fundamentals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 dirty="0">
                <a:latin typeface="Times New Roman" panose="02020603050405020304" pitchFamily="18" charset="0"/>
              </a:rPr>
              <a:t>   d. Build your Team</a:t>
            </a:r>
          </a:p>
        </p:txBody>
      </p:sp>
      <p:sp>
        <p:nvSpPr>
          <p:cNvPr id="13" name="Text Box 2060">
            <a:extLst>
              <a:ext uri="{FF2B5EF4-FFF2-40B4-BE49-F238E27FC236}">
                <a16:creationId xmlns:a16="http://schemas.microsoft.com/office/drawing/2014/main" id="{31FDE5A4-26EB-4793-A639-A4C8D1E76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505200"/>
            <a:ext cx="2057400" cy="1211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</a:rPr>
              <a:t>6. Duplication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 dirty="0">
                <a:latin typeface="Times New Roman" panose="02020603050405020304" pitchFamily="18" charset="0"/>
              </a:rPr>
              <a:t>New recruit starts putting new prospects through the process.  </a:t>
            </a:r>
          </a:p>
        </p:txBody>
      </p:sp>
      <p:sp>
        <p:nvSpPr>
          <p:cNvPr id="14" name="AutoShape 2061">
            <a:extLst>
              <a:ext uri="{FF2B5EF4-FFF2-40B4-BE49-F238E27FC236}">
                <a16:creationId xmlns:a16="http://schemas.microsoft.com/office/drawing/2014/main" id="{572DC501-D6B6-430C-AD2A-8428D8416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810000"/>
            <a:ext cx="304800" cy="5334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AutoShape 2062">
            <a:extLst>
              <a:ext uri="{FF2B5EF4-FFF2-40B4-BE49-F238E27FC236}">
                <a16:creationId xmlns:a16="http://schemas.microsoft.com/office/drawing/2014/main" id="{E7F67586-3F13-4BD3-B8A4-2B0AF4E8B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895600"/>
            <a:ext cx="685800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Text Box 2063">
            <a:extLst>
              <a:ext uri="{FF2B5EF4-FFF2-40B4-BE49-F238E27FC236}">
                <a16:creationId xmlns:a16="http://schemas.microsoft.com/office/drawing/2014/main" id="{6EAEB560-622A-44DE-B0DC-90A6EC04E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943600"/>
            <a:ext cx="762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>
                <a:latin typeface="Times New Roman" panose="02020603050405020304" pitchFamily="18" charset="0"/>
              </a:rPr>
              <a:t>Duplication = Multiplication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7" name="Line 2064">
            <a:extLst>
              <a:ext uri="{FF2B5EF4-FFF2-40B4-BE49-F238E27FC236}">
                <a16:creationId xmlns:a16="http://schemas.microsoft.com/office/drawing/2014/main" id="{2E744DC7-E70A-4FA9-86BA-76788AAA32E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2438400"/>
            <a:ext cx="3048000" cy="106680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065">
            <a:extLst>
              <a:ext uri="{FF2B5EF4-FFF2-40B4-BE49-F238E27FC236}">
                <a16:creationId xmlns:a16="http://schemas.microsoft.com/office/drawing/2014/main" id="{0FA8D05F-33A7-470D-BC42-5E30EC77A69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76600" y="2438400"/>
            <a:ext cx="533400" cy="106680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AutoShape 2066">
            <a:extLst>
              <a:ext uri="{FF2B5EF4-FFF2-40B4-BE49-F238E27FC236}">
                <a16:creationId xmlns:a16="http://schemas.microsoft.com/office/drawing/2014/main" id="{CAB9761D-B99C-487E-BEB8-224877EC8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95400"/>
            <a:ext cx="762000" cy="685800"/>
          </a:xfrm>
          <a:prstGeom prst="rightArrow">
            <a:avLst>
              <a:gd name="adj1" fmla="val 50000"/>
              <a:gd name="adj2" fmla="val 27778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" name="Text Box 2067">
            <a:extLst>
              <a:ext uri="{FF2B5EF4-FFF2-40B4-BE49-F238E27FC236}">
                <a16:creationId xmlns:a16="http://schemas.microsoft.com/office/drawing/2014/main" id="{BDD880A4-CBEC-4060-93D7-26E570525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47800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chemeClr val="bg1"/>
                </a:solidFill>
                <a:latin typeface="Arial" panose="020B0604020202020204" pitchFamily="34" charset="0"/>
              </a:rPr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3868427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137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Henrick</dc:creator>
  <cp:lastModifiedBy>Amy Henrick</cp:lastModifiedBy>
  <cp:revision>2</cp:revision>
  <dcterms:created xsi:type="dcterms:W3CDTF">2020-04-14T18:20:21Z</dcterms:created>
  <dcterms:modified xsi:type="dcterms:W3CDTF">2020-04-15T12:16:56Z</dcterms:modified>
</cp:coreProperties>
</file>