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5" r:id="rId3"/>
    <p:sldId id="264" r:id="rId4"/>
    <p:sldId id="275" r:id="rId5"/>
    <p:sldId id="276" r:id="rId6"/>
    <p:sldId id="317" r:id="rId7"/>
    <p:sldId id="277" r:id="rId8"/>
    <p:sldId id="311" r:id="rId9"/>
    <p:sldId id="319" r:id="rId10"/>
    <p:sldId id="320" r:id="rId11"/>
    <p:sldId id="318" r:id="rId12"/>
    <p:sldId id="322" r:id="rId13"/>
    <p:sldId id="323" r:id="rId14"/>
    <p:sldId id="324" r:id="rId15"/>
    <p:sldId id="325" r:id="rId16"/>
    <p:sldId id="326" r:id="rId17"/>
    <p:sldId id="327" r:id="rId18"/>
    <p:sldId id="328" r:id="rId19"/>
    <p:sldId id="329" r:id="rId20"/>
    <p:sldId id="330" r:id="rId21"/>
    <p:sldId id="331" r:id="rId22"/>
    <p:sldId id="332" r:id="rId23"/>
    <p:sldId id="321" r:id="rId24"/>
    <p:sldId id="333" r:id="rId25"/>
    <p:sldId id="334"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sorterViewPr>
    <p:cViewPr varScale="1">
      <p:scale>
        <a:sx n="100" d="100"/>
        <a:sy n="100" d="100"/>
      </p:scale>
      <p:origin x="0" y="-462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87E33-910A-4424-9980-DBC61D142A0C}"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D1D1D-9DEF-40A0-86FC-DDD039E166FC}" type="slidenum">
              <a:rPr lang="en-US" smtClean="0"/>
              <a:t>‹#›</a:t>
            </a:fld>
            <a:endParaRPr lang="en-US"/>
          </a:p>
        </p:txBody>
      </p:sp>
    </p:spTree>
    <p:extLst>
      <p:ext uri="{BB962C8B-B14F-4D97-AF65-F5344CB8AC3E}">
        <p14:creationId xmlns:p14="http://schemas.microsoft.com/office/powerpoint/2010/main" val="405259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 marR="0">
              <a:lnSpc>
                <a:spcPct val="115000"/>
              </a:lnSpc>
              <a:spcBef>
                <a:spcPts val="975"/>
              </a:spcBef>
              <a:spcAft>
                <a:spcPts val="0"/>
              </a:spcAft>
            </a:pPr>
            <a:r>
              <a:rPr lang="en-US" sz="1800" b="1" dirty="0">
                <a:solidFill>
                  <a:srgbClr val="000000"/>
                </a:solidFill>
                <a:effectLst/>
                <a:latin typeface="Arial" panose="020B0604020202020204" pitchFamily="34" charset="0"/>
                <a:ea typeface="Arial" panose="020B0604020202020204" pitchFamily="34" charset="0"/>
              </a:rPr>
              <a:t>Trainer Action:  </a:t>
            </a:r>
            <a:endParaRPr lang="en-US" sz="1800" dirty="0">
              <a:effectLst/>
              <a:latin typeface="Arial" panose="020B0604020202020204" pitchFamily="34" charset="0"/>
              <a:ea typeface="Arial" panose="020B0604020202020204" pitchFamily="34" charset="0"/>
            </a:endParaRPr>
          </a:p>
          <a:p>
            <a:pPr marL="2540" marR="0">
              <a:lnSpc>
                <a:spcPct val="115000"/>
              </a:lnSpc>
              <a:spcBef>
                <a:spcPts val="975"/>
              </a:spcBef>
              <a:spcAft>
                <a:spcPts val="0"/>
              </a:spcAft>
            </a:pPr>
            <a:r>
              <a:rPr lang="en-US" sz="1800" dirty="0">
                <a:solidFill>
                  <a:srgbClr val="000000"/>
                </a:solidFill>
                <a:effectLst/>
                <a:latin typeface="Arial" panose="020B0604020202020204" pitchFamily="34" charset="0"/>
                <a:ea typeface="Arial" panose="020B0604020202020204" pitchFamily="34" charset="0"/>
              </a:rPr>
              <a:t>Add to </a:t>
            </a:r>
            <a:r>
              <a:rPr lang="en-US" sz="1800" dirty="0">
                <a:effectLst/>
                <a:latin typeface="Arial" panose="020B0604020202020204" pitchFamily="34" charset="0"/>
                <a:ea typeface="Arial" panose="020B0604020202020204" pitchFamily="34" charset="0"/>
              </a:rPr>
              <a:t>new recruits</a:t>
            </a:r>
            <a:r>
              <a:rPr lang="en-US" sz="1800" dirty="0">
                <a:solidFill>
                  <a:srgbClr val="000000"/>
                </a:solidFill>
                <a:effectLst/>
                <a:latin typeface="Arial" panose="020B0604020202020204" pitchFamily="34" charset="0"/>
                <a:ea typeface="Arial" panose="020B0604020202020204" pitchFamily="34" charset="0"/>
              </a:rPr>
              <a:t> existing prospect/inventory list (Name 5 or 5 or STEAM)</a:t>
            </a:r>
            <a:endParaRPr lang="en-US" sz="1800" dirty="0">
              <a:effectLst/>
              <a:latin typeface="Arial" panose="020B0604020202020204" pitchFamily="34" charset="0"/>
              <a:ea typeface="Arial" panose="020B0604020202020204" pitchFamily="34" charset="0"/>
            </a:endParaRPr>
          </a:p>
          <a:p>
            <a:pPr marL="5080" marR="0">
              <a:lnSpc>
                <a:spcPct val="115000"/>
              </a:lnSpc>
              <a:spcBef>
                <a:spcPts val="990"/>
              </a:spcBef>
              <a:spcAft>
                <a:spcPts val="0"/>
              </a:spcAft>
            </a:pPr>
            <a:r>
              <a:rPr lang="en-US" sz="1800" dirty="0">
                <a:effectLst/>
                <a:latin typeface="Arial" panose="020B0604020202020204" pitchFamily="34" charset="0"/>
                <a:ea typeface="Arial" panose="020B0604020202020204" pitchFamily="34" charset="0"/>
              </a:rPr>
              <a:t>New recruits practice the script (call on each of them)</a:t>
            </a:r>
          </a:p>
          <a:p>
            <a:pPr marL="12700" marR="0">
              <a:lnSpc>
                <a:spcPct val="115000"/>
              </a:lnSpc>
              <a:spcBef>
                <a:spcPts val="990"/>
              </a:spcBef>
              <a:spcAft>
                <a:spcPts val="0"/>
              </a:spcAft>
            </a:pPr>
            <a:r>
              <a:rPr lang="en-US" sz="1800" dirty="0">
                <a:effectLst/>
                <a:latin typeface="Arial" panose="020B0604020202020204" pitchFamily="34" charset="0"/>
                <a:ea typeface="Arial" panose="020B0604020202020204" pitchFamily="34" charset="0"/>
              </a:rPr>
              <a:t>Share next 6 Step Class</a:t>
            </a:r>
          </a:p>
          <a:p>
            <a:endParaRPr lang="en-US" dirty="0"/>
          </a:p>
        </p:txBody>
      </p:sp>
      <p:sp>
        <p:nvSpPr>
          <p:cNvPr id="4" name="Slide Number Placeholder 3"/>
          <p:cNvSpPr>
            <a:spLocks noGrp="1"/>
          </p:cNvSpPr>
          <p:nvPr>
            <p:ph type="sldNum" sz="quarter" idx="5"/>
          </p:nvPr>
        </p:nvSpPr>
        <p:spPr/>
        <p:txBody>
          <a:bodyPr/>
          <a:lstStyle/>
          <a:p>
            <a:fld id="{A03D1D1D-9DEF-40A0-86FC-DDD039E166FC}" type="slidenum">
              <a:rPr lang="en-US" smtClean="0"/>
              <a:t>1</a:t>
            </a:fld>
            <a:endParaRPr lang="en-US"/>
          </a:p>
        </p:txBody>
      </p:sp>
    </p:spTree>
    <p:extLst>
      <p:ext uri="{BB962C8B-B14F-4D97-AF65-F5344CB8AC3E}">
        <p14:creationId xmlns:p14="http://schemas.microsoft.com/office/powerpoint/2010/main" val="161651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r>
              <a:rPr lang="en-US" dirty="0"/>
              <a:t>This means anyone breathing is at least a referral source for your business!</a:t>
            </a:r>
          </a:p>
        </p:txBody>
      </p:sp>
      <p:sp>
        <p:nvSpPr>
          <p:cNvPr id="4" name="Slide Number Placeholder 3"/>
          <p:cNvSpPr>
            <a:spLocks noGrp="1"/>
          </p:cNvSpPr>
          <p:nvPr>
            <p:ph type="sldNum" sz="quarter" idx="5"/>
          </p:nvPr>
        </p:nvSpPr>
        <p:spPr/>
        <p:txBody>
          <a:bodyPr/>
          <a:lstStyle/>
          <a:p>
            <a:fld id="{A03D1D1D-9DEF-40A0-86FC-DDD039E166FC}" type="slidenum">
              <a:rPr lang="en-US" smtClean="0"/>
              <a:t>3</a:t>
            </a:fld>
            <a:endParaRPr lang="en-US"/>
          </a:p>
        </p:txBody>
      </p:sp>
    </p:spTree>
    <p:extLst>
      <p:ext uri="{BB962C8B-B14F-4D97-AF65-F5344CB8AC3E}">
        <p14:creationId xmlns:p14="http://schemas.microsoft.com/office/powerpoint/2010/main" val="257047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a:t>
            </a:r>
          </a:p>
          <a:p>
            <a:r>
              <a:rPr lang="en-US" dirty="0"/>
              <a:t>We tend to qualify people into categories based on what we think we know about them.  We want to give everyone a chance to hear the Primerica Story</a:t>
            </a:r>
          </a:p>
        </p:txBody>
      </p:sp>
      <p:sp>
        <p:nvSpPr>
          <p:cNvPr id="4" name="Slide Number Placeholder 3"/>
          <p:cNvSpPr>
            <a:spLocks noGrp="1"/>
          </p:cNvSpPr>
          <p:nvPr>
            <p:ph type="sldNum" sz="quarter" idx="5"/>
          </p:nvPr>
        </p:nvSpPr>
        <p:spPr/>
        <p:txBody>
          <a:bodyPr/>
          <a:lstStyle/>
          <a:p>
            <a:fld id="{A03D1D1D-9DEF-40A0-86FC-DDD039E166FC}" type="slidenum">
              <a:rPr lang="en-US" smtClean="0"/>
              <a:t>4</a:t>
            </a:fld>
            <a:endParaRPr lang="en-US"/>
          </a:p>
        </p:txBody>
      </p:sp>
    </p:spTree>
    <p:extLst>
      <p:ext uri="{BB962C8B-B14F-4D97-AF65-F5344CB8AC3E}">
        <p14:creationId xmlns:p14="http://schemas.microsoft.com/office/powerpoint/2010/main" val="371587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a:t>
            </a:r>
          </a:p>
          <a:p>
            <a:r>
              <a:rPr lang="en-US" dirty="0"/>
              <a:t>You can’t pick “the winners.”  You have to put everyone in the system, they will decide what they are going to do!</a:t>
            </a:r>
          </a:p>
        </p:txBody>
      </p:sp>
      <p:sp>
        <p:nvSpPr>
          <p:cNvPr id="4" name="Slide Number Placeholder 3"/>
          <p:cNvSpPr>
            <a:spLocks noGrp="1"/>
          </p:cNvSpPr>
          <p:nvPr>
            <p:ph type="sldNum" sz="quarter" idx="5"/>
          </p:nvPr>
        </p:nvSpPr>
        <p:spPr/>
        <p:txBody>
          <a:bodyPr/>
          <a:lstStyle/>
          <a:p>
            <a:fld id="{A03D1D1D-9DEF-40A0-86FC-DDD039E166FC}" type="slidenum">
              <a:rPr lang="en-US" smtClean="0"/>
              <a:t>5</a:t>
            </a:fld>
            <a:endParaRPr lang="en-US"/>
          </a:p>
        </p:txBody>
      </p:sp>
    </p:spTree>
    <p:extLst>
      <p:ext uri="{BB962C8B-B14F-4D97-AF65-F5344CB8AC3E}">
        <p14:creationId xmlns:p14="http://schemas.microsoft.com/office/powerpoint/2010/main" val="38523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a:t>
            </a:r>
          </a:p>
          <a:p>
            <a:r>
              <a:rPr lang="en-US" dirty="0"/>
              <a:t>You bring excitement and a list to the table.  Your Field Trainer brings knowledge and expertise.  Together, you form a partnership to build your business.</a:t>
            </a:r>
          </a:p>
        </p:txBody>
      </p:sp>
      <p:sp>
        <p:nvSpPr>
          <p:cNvPr id="4" name="Slide Number Placeholder 3"/>
          <p:cNvSpPr>
            <a:spLocks noGrp="1"/>
          </p:cNvSpPr>
          <p:nvPr>
            <p:ph type="sldNum" sz="quarter" idx="5"/>
          </p:nvPr>
        </p:nvSpPr>
        <p:spPr/>
        <p:txBody>
          <a:bodyPr/>
          <a:lstStyle/>
          <a:p>
            <a:fld id="{A03D1D1D-9DEF-40A0-86FC-DDD039E166FC}" type="slidenum">
              <a:rPr lang="en-US" smtClean="0"/>
              <a:t>6</a:t>
            </a:fld>
            <a:endParaRPr lang="en-US"/>
          </a:p>
        </p:txBody>
      </p:sp>
    </p:spTree>
    <p:extLst>
      <p:ext uri="{BB962C8B-B14F-4D97-AF65-F5344CB8AC3E}">
        <p14:creationId xmlns:p14="http://schemas.microsoft.com/office/powerpoint/2010/main" val="2658455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a:t>
            </a:r>
          </a:p>
          <a:p>
            <a:r>
              <a:rPr lang="en-US" dirty="0"/>
              <a:t>Round One – Brain Dump</a:t>
            </a:r>
          </a:p>
          <a:p>
            <a:r>
              <a:rPr lang="en-US" dirty="0"/>
              <a:t>Round Two – Memory Jogger or Phone Contact List or 5 Minute Game or all!!</a:t>
            </a:r>
          </a:p>
          <a:p>
            <a:endParaRPr lang="en-US" dirty="0"/>
          </a:p>
          <a:p>
            <a:r>
              <a:rPr lang="en-US" dirty="0"/>
              <a:t>Phase 2 – You add by getting referrals, you take names off by setting presentations with your list</a:t>
            </a:r>
          </a:p>
        </p:txBody>
      </p:sp>
      <p:sp>
        <p:nvSpPr>
          <p:cNvPr id="4" name="Slide Number Placeholder 3"/>
          <p:cNvSpPr>
            <a:spLocks noGrp="1"/>
          </p:cNvSpPr>
          <p:nvPr>
            <p:ph type="sldNum" sz="quarter" idx="5"/>
          </p:nvPr>
        </p:nvSpPr>
        <p:spPr/>
        <p:txBody>
          <a:bodyPr/>
          <a:lstStyle/>
          <a:p>
            <a:fld id="{A03D1D1D-9DEF-40A0-86FC-DDD039E166FC}" type="slidenum">
              <a:rPr lang="en-US" smtClean="0"/>
              <a:t>7</a:t>
            </a:fld>
            <a:endParaRPr lang="en-US"/>
          </a:p>
        </p:txBody>
      </p:sp>
    </p:spTree>
    <p:extLst>
      <p:ext uri="{BB962C8B-B14F-4D97-AF65-F5344CB8AC3E}">
        <p14:creationId xmlns:p14="http://schemas.microsoft.com/office/powerpoint/2010/main" val="224029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a:t>
            </a:r>
          </a:p>
          <a:p>
            <a:r>
              <a:rPr lang="en-US" dirty="0"/>
              <a:t>This is Cold Market Prospecting and Friendship Farming</a:t>
            </a:r>
          </a:p>
        </p:txBody>
      </p:sp>
      <p:sp>
        <p:nvSpPr>
          <p:cNvPr id="4" name="Slide Number Placeholder 3"/>
          <p:cNvSpPr>
            <a:spLocks noGrp="1"/>
          </p:cNvSpPr>
          <p:nvPr>
            <p:ph type="sldNum" sz="quarter" idx="5"/>
          </p:nvPr>
        </p:nvSpPr>
        <p:spPr/>
        <p:txBody>
          <a:bodyPr/>
          <a:lstStyle/>
          <a:p>
            <a:fld id="{A03D1D1D-9DEF-40A0-86FC-DDD039E166FC}" type="slidenum">
              <a:rPr lang="en-US" smtClean="0"/>
              <a:t>8</a:t>
            </a:fld>
            <a:endParaRPr lang="en-US"/>
          </a:p>
        </p:txBody>
      </p:sp>
    </p:spTree>
    <p:extLst>
      <p:ext uri="{BB962C8B-B14F-4D97-AF65-F5344CB8AC3E}">
        <p14:creationId xmlns:p14="http://schemas.microsoft.com/office/powerpoint/2010/main" val="143629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a:t>
            </a:r>
          </a:p>
          <a:p>
            <a:r>
              <a:rPr lang="en-US" dirty="0"/>
              <a:t>Always review all 6 Skillsets</a:t>
            </a:r>
          </a:p>
        </p:txBody>
      </p:sp>
      <p:sp>
        <p:nvSpPr>
          <p:cNvPr id="4" name="Slide Number Placeholder 3"/>
          <p:cNvSpPr>
            <a:spLocks noGrp="1"/>
          </p:cNvSpPr>
          <p:nvPr>
            <p:ph type="sldNum" sz="quarter" idx="5"/>
          </p:nvPr>
        </p:nvSpPr>
        <p:spPr/>
        <p:txBody>
          <a:bodyPr/>
          <a:lstStyle/>
          <a:p>
            <a:fld id="{A03D1D1D-9DEF-40A0-86FC-DDD039E166FC}" type="slidenum">
              <a:rPr lang="en-US" smtClean="0"/>
              <a:t>11</a:t>
            </a:fld>
            <a:endParaRPr lang="en-US"/>
          </a:p>
        </p:txBody>
      </p:sp>
    </p:spTree>
    <p:extLst>
      <p:ext uri="{BB962C8B-B14F-4D97-AF65-F5344CB8AC3E}">
        <p14:creationId xmlns:p14="http://schemas.microsoft.com/office/powerpoint/2010/main" val="233591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Practice scripts</a:t>
            </a:r>
          </a:p>
        </p:txBody>
      </p:sp>
      <p:sp>
        <p:nvSpPr>
          <p:cNvPr id="4" name="Slide Number Placeholder 3"/>
          <p:cNvSpPr>
            <a:spLocks noGrp="1"/>
          </p:cNvSpPr>
          <p:nvPr>
            <p:ph type="sldNum" sz="quarter" idx="5"/>
          </p:nvPr>
        </p:nvSpPr>
        <p:spPr/>
        <p:txBody>
          <a:bodyPr/>
          <a:lstStyle/>
          <a:p>
            <a:fld id="{A03D1D1D-9DEF-40A0-86FC-DDD039E166FC}" type="slidenum">
              <a:rPr lang="en-US" smtClean="0"/>
              <a:t>12</a:t>
            </a:fld>
            <a:endParaRPr lang="en-US"/>
          </a:p>
        </p:txBody>
      </p:sp>
    </p:spTree>
    <p:extLst>
      <p:ext uri="{BB962C8B-B14F-4D97-AF65-F5344CB8AC3E}">
        <p14:creationId xmlns:p14="http://schemas.microsoft.com/office/powerpoint/2010/main" val="127166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633D198-509B-410A-B309-9272D08E2B3A}"/>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5" name="Footer Placeholder 4">
            <a:extLst>
              <a:ext uri="{FF2B5EF4-FFF2-40B4-BE49-F238E27FC236}">
                <a16:creationId xmlns:a16="http://schemas.microsoft.com/office/drawing/2014/main" id="{F5E1E962-1503-40B9-BA1C-6DD76D7EF2F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785D0B88-4ADD-4D7C-BD6A-AAF28243F08F}"/>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297806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9DD78-EDD3-4EC3-A6E0-78B09F5253E9}"/>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5" name="Footer Placeholder 4">
            <a:extLst>
              <a:ext uri="{FF2B5EF4-FFF2-40B4-BE49-F238E27FC236}">
                <a16:creationId xmlns:a16="http://schemas.microsoft.com/office/drawing/2014/main" id="{4B93B369-F415-4CA2-805B-A558CF126FA9}"/>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E9C18A51-E557-43EA-A0B2-3A2204D22F29}"/>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109229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68FAD-C4E7-439B-941C-D33D8F096C4D}"/>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5" name="Footer Placeholder 4">
            <a:extLst>
              <a:ext uri="{FF2B5EF4-FFF2-40B4-BE49-F238E27FC236}">
                <a16:creationId xmlns:a16="http://schemas.microsoft.com/office/drawing/2014/main" id="{17F5617A-2B47-4CEE-860E-C3F68CB1BC7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1206480-438A-40FB-BEA9-48B251A3A71A}"/>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291890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8E60F-F616-4FD8-B2B1-3FD8B859972A}"/>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5" name="Footer Placeholder 4">
            <a:extLst>
              <a:ext uri="{FF2B5EF4-FFF2-40B4-BE49-F238E27FC236}">
                <a16:creationId xmlns:a16="http://schemas.microsoft.com/office/drawing/2014/main" id="{230765CA-E251-49F6-85DF-C2B95D2A66A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D915F40-1847-40F9-B760-222C1FEB7AEF}"/>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305658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784CC8-DB38-42BD-94C6-E91AA5E90FB9}"/>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5" name="Footer Placeholder 4">
            <a:extLst>
              <a:ext uri="{FF2B5EF4-FFF2-40B4-BE49-F238E27FC236}">
                <a16:creationId xmlns:a16="http://schemas.microsoft.com/office/drawing/2014/main" id="{BC3E8D71-6DCC-4C2E-AA0F-E9BDC40D95E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55E53994-31EE-4FB0-85B1-6713FC6299F0}"/>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337995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F2ABF07-F569-4592-B79D-4F94335DA8E1}"/>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6" name="Footer Placeholder 4">
            <a:extLst>
              <a:ext uri="{FF2B5EF4-FFF2-40B4-BE49-F238E27FC236}">
                <a16:creationId xmlns:a16="http://schemas.microsoft.com/office/drawing/2014/main" id="{7408ADFB-D6D9-4CB5-AF49-1A38AD2EBC88}"/>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9586C33D-011C-4F6A-9EE5-F93209B4B805}"/>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160538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DF84A4-2F2A-474C-8EA6-CF7BFC898C75}"/>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8" name="Footer Placeholder 4">
            <a:extLst>
              <a:ext uri="{FF2B5EF4-FFF2-40B4-BE49-F238E27FC236}">
                <a16:creationId xmlns:a16="http://schemas.microsoft.com/office/drawing/2014/main" id="{356ABA2A-E883-430F-9609-63C1392D94C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684095EE-B387-4E64-88B8-A667F9B48CBB}"/>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171551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D38192D-FE26-414F-91F0-154F0076838F}"/>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4" name="Footer Placeholder 4">
            <a:extLst>
              <a:ext uri="{FF2B5EF4-FFF2-40B4-BE49-F238E27FC236}">
                <a16:creationId xmlns:a16="http://schemas.microsoft.com/office/drawing/2014/main" id="{EBE68CB8-6B54-496A-9A5F-0F78AA77D76B}"/>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5024EBAE-30E6-45BE-A40B-5656FDB89996}"/>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394680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8506C7-4A04-456F-8870-2CD1B889A3C7}"/>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3" name="Footer Placeholder 4">
            <a:extLst>
              <a:ext uri="{FF2B5EF4-FFF2-40B4-BE49-F238E27FC236}">
                <a16:creationId xmlns:a16="http://schemas.microsoft.com/office/drawing/2014/main" id="{AA0B8F3F-D563-4475-879A-C4DC9B7B8731}"/>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A344C818-B12C-4CBB-9F8A-6DF620B3142A}"/>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42277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9A9C208-162D-48AE-A08A-ADECBB7CACDC}"/>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6" name="Footer Placeholder 4">
            <a:extLst>
              <a:ext uri="{FF2B5EF4-FFF2-40B4-BE49-F238E27FC236}">
                <a16:creationId xmlns:a16="http://schemas.microsoft.com/office/drawing/2014/main" id="{4D84482B-FD18-4460-BAB8-756D19A57AC3}"/>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F1F876A4-E063-4F76-8997-0C73FE38A4FA}"/>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107922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1ECDD0B-3A51-4A59-BDDC-9C4EB7A88FE5}"/>
              </a:ext>
            </a:extLst>
          </p:cNvPr>
          <p:cNvSpPr>
            <a:spLocks noGrp="1"/>
          </p:cNvSpPr>
          <p:nvPr>
            <p:ph type="dt" sz="half" idx="10"/>
          </p:nvPr>
        </p:nvSpPr>
        <p:spPr/>
        <p:txBody>
          <a:bodyPr/>
          <a:lstStyle>
            <a:lvl1pPr>
              <a:defRPr/>
            </a:lvl1pPr>
          </a:lstStyle>
          <a:p>
            <a:fld id="{0CC3FC02-2466-412C-B4B5-9F3C0EBDE652}" type="datetimeFigureOut">
              <a:rPr lang="en-US" smtClean="0"/>
              <a:t>3/7/2021</a:t>
            </a:fld>
            <a:endParaRPr lang="en-US"/>
          </a:p>
        </p:txBody>
      </p:sp>
      <p:sp>
        <p:nvSpPr>
          <p:cNvPr id="6" name="Footer Placeholder 4">
            <a:extLst>
              <a:ext uri="{FF2B5EF4-FFF2-40B4-BE49-F238E27FC236}">
                <a16:creationId xmlns:a16="http://schemas.microsoft.com/office/drawing/2014/main" id="{E6DA0257-E219-46D7-A38C-C3F29CC8695D}"/>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66E00961-EFCA-48ED-8857-6C0CF950A3E6}"/>
              </a:ext>
            </a:extLst>
          </p:cNvPr>
          <p:cNvSpPr>
            <a:spLocks noGrp="1"/>
          </p:cNvSpPr>
          <p:nvPr>
            <p:ph type="sldNum" sz="quarter" idx="12"/>
          </p:nvPr>
        </p:nvSpPr>
        <p:spPr/>
        <p:txBody>
          <a:bodyPr/>
          <a:lstStyle>
            <a:lvl1pPr>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345299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B3978F7-99E2-4A4F-9E47-F52E2088E318}"/>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32E2B230-A5D5-4720-B566-D230B4B57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59298-067C-4BEB-94D0-B866357036A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fld id="{0CC3FC02-2466-412C-B4B5-9F3C0EBDE652}" type="datetimeFigureOut">
              <a:rPr lang="en-US" smtClean="0"/>
              <a:t>3/7/2021</a:t>
            </a:fld>
            <a:endParaRPr lang="en-US"/>
          </a:p>
        </p:txBody>
      </p:sp>
      <p:sp>
        <p:nvSpPr>
          <p:cNvPr id="5" name="Footer Placeholder 4">
            <a:extLst>
              <a:ext uri="{FF2B5EF4-FFF2-40B4-BE49-F238E27FC236}">
                <a16:creationId xmlns:a16="http://schemas.microsoft.com/office/drawing/2014/main" id="{E7F93FE9-69B8-4457-A21F-E766CC89506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23204B04-D01B-49E1-A676-9235BA4FDBB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fld id="{BC2AD46F-82AC-41A0-9559-9DBA1D1BDC60}" type="slidenum">
              <a:rPr lang="en-US" smtClean="0"/>
              <a:t>‹#›</a:t>
            </a:fld>
            <a:endParaRPr lang="en-US"/>
          </a:p>
        </p:txBody>
      </p:sp>
    </p:spTree>
    <p:extLst>
      <p:ext uri="{BB962C8B-B14F-4D97-AF65-F5344CB8AC3E}">
        <p14:creationId xmlns:p14="http://schemas.microsoft.com/office/powerpoint/2010/main" val="1008756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avrettarmy.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0E2342-70D0-4977-83EB-ECB08B99145D}"/>
              </a:ext>
            </a:extLst>
          </p:cNvPr>
          <p:cNvSpPr>
            <a:spLocks noGrp="1" noChangeArrowheads="1"/>
          </p:cNvSpPr>
          <p:nvPr/>
        </p:nvSpPr>
        <p:spPr bwMode="auto">
          <a:xfrm>
            <a:off x="1905000" y="578644"/>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en-US" altLang="en-US"/>
              <a:t>Builder’s Basic Training</a:t>
            </a:r>
          </a:p>
        </p:txBody>
      </p:sp>
      <p:sp>
        <p:nvSpPr>
          <p:cNvPr id="5" name="Rectangle 4">
            <a:extLst>
              <a:ext uri="{FF2B5EF4-FFF2-40B4-BE49-F238E27FC236}">
                <a16:creationId xmlns:a16="http://schemas.microsoft.com/office/drawing/2014/main" id="{20477157-C89B-4666-A948-8C1604B1942F}"/>
              </a:ext>
            </a:extLst>
          </p:cNvPr>
          <p:cNvSpPr>
            <a:spLocks noGrp="1" noChangeArrowheads="1"/>
          </p:cNvSpPr>
          <p:nvPr/>
        </p:nvSpPr>
        <p:spPr bwMode="auto">
          <a:xfrm>
            <a:off x="2590800" y="2443956"/>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63500" eaLnBrk="1" hangingPunct="1"/>
            <a:r>
              <a:rPr lang="en-US" altLang="en-US" sz="4000" b="1" dirty="0">
                <a:solidFill>
                  <a:srgbClr val="2B4A5E"/>
                </a:solidFill>
                <a:latin typeface="Bell MT" panose="02020503060305020303" pitchFamily="18" charset="0"/>
              </a:rPr>
              <a:t>Prospecting  </a:t>
            </a:r>
          </a:p>
        </p:txBody>
      </p:sp>
      <p:pic>
        <p:nvPicPr>
          <p:cNvPr id="6" name="Picture 5">
            <a:extLst>
              <a:ext uri="{FF2B5EF4-FFF2-40B4-BE49-F238E27FC236}">
                <a16:creationId xmlns:a16="http://schemas.microsoft.com/office/drawing/2014/main" id="{A9728A98-CA84-4D2B-AC60-B372ECE1EC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3774" y="5547627"/>
            <a:ext cx="2773362" cy="110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BA6F7B2-6AE0-42A6-B6EB-2AB5E40AE6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773" y="4585602"/>
            <a:ext cx="27733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63EAD4C-589C-41A4-A178-F4B486519654}"/>
              </a:ext>
            </a:extLst>
          </p:cNvPr>
          <p:cNvSpPr txBox="1"/>
          <p:nvPr/>
        </p:nvSpPr>
        <p:spPr>
          <a:xfrm>
            <a:off x="577049" y="4638714"/>
            <a:ext cx="2352582" cy="1754326"/>
          </a:xfrm>
          <a:prstGeom prst="rect">
            <a:avLst/>
          </a:prstGeom>
          <a:noFill/>
        </p:spPr>
        <p:txBody>
          <a:bodyPr wrap="square" rtlCol="0">
            <a:spAutoFit/>
          </a:bodyPr>
          <a:lstStyle/>
          <a:p>
            <a:pPr marL="742950" indent="-742950">
              <a:buFont typeface="+mj-lt"/>
              <a:buAutoNum type="arabicPeriod"/>
            </a:pPr>
            <a:r>
              <a:rPr lang="en-US" dirty="0">
                <a:solidFill>
                  <a:srgbClr val="002060"/>
                </a:solidFill>
              </a:rPr>
              <a:t>Prospecting</a:t>
            </a:r>
          </a:p>
          <a:p>
            <a:pPr marL="742950" indent="-742950">
              <a:buFont typeface="+mj-lt"/>
              <a:buAutoNum type="arabicPeriod"/>
            </a:pPr>
            <a:r>
              <a:rPr lang="en-US" dirty="0"/>
              <a:t>Approach</a:t>
            </a:r>
          </a:p>
          <a:p>
            <a:pPr marL="742950" indent="-742950">
              <a:buFont typeface="+mj-lt"/>
              <a:buAutoNum type="arabicPeriod"/>
            </a:pPr>
            <a:r>
              <a:rPr lang="en-US" dirty="0"/>
              <a:t>Presentation</a:t>
            </a:r>
          </a:p>
          <a:p>
            <a:pPr marL="742950" indent="-742950">
              <a:buFont typeface="+mj-lt"/>
              <a:buAutoNum type="arabicPeriod"/>
            </a:pPr>
            <a:r>
              <a:rPr lang="en-US" dirty="0"/>
              <a:t>Follow Up</a:t>
            </a:r>
          </a:p>
          <a:p>
            <a:pPr marL="742950" indent="-742950">
              <a:buFont typeface="+mj-lt"/>
              <a:buAutoNum type="arabicPeriod"/>
            </a:pPr>
            <a:r>
              <a:rPr lang="en-US" dirty="0"/>
              <a:t>Start Up</a:t>
            </a:r>
          </a:p>
          <a:p>
            <a:pPr marL="742950" indent="-742950">
              <a:buFont typeface="+mj-lt"/>
              <a:buAutoNum type="arabicPeriod"/>
            </a:pPr>
            <a:r>
              <a:rPr lang="en-US" dirty="0"/>
              <a:t>Duplication</a:t>
            </a:r>
          </a:p>
        </p:txBody>
      </p:sp>
    </p:spTree>
    <p:extLst>
      <p:ext uri="{BB962C8B-B14F-4D97-AF65-F5344CB8AC3E}">
        <p14:creationId xmlns:p14="http://schemas.microsoft.com/office/powerpoint/2010/main" val="99301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DD663-B814-4C3D-AB03-8178E521F93A}"/>
              </a:ext>
            </a:extLst>
          </p:cNvPr>
          <p:cNvPicPr>
            <a:picLocks noChangeAspect="1"/>
          </p:cNvPicPr>
          <p:nvPr/>
        </p:nvPicPr>
        <p:blipFill>
          <a:blip r:embed="rId2"/>
          <a:stretch>
            <a:fillRect/>
          </a:stretch>
        </p:blipFill>
        <p:spPr>
          <a:xfrm>
            <a:off x="1868057" y="82006"/>
            <a:ext cx="8455885" cy="6693988"/>
          </a:xfrm>
          <a:prstGeom prst="rect">
            <a:avLst/>
          </a:prstGeom>
        </p:spPr>
      </p:pic>
    </p:spTree>
    <p:extLst>
      <p:ext uri="{BB962C8B-B14F-4D97-AF65-F5344CB8AC3E}">
        <p14:creationId xmlns:p14="http://schemas.microsoft.com/office/powerpoint/2010/main" val="186935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CD1BCF-FE92-4F89-82B5-AD5C0BAD7DFF}"/>
              </a:ext>
            </a:extLst>
          </p:cNvPr>
          <p:cNvSpPr>
            <a:spLocks noGrp="1"/>
          </p:cNvSpPr>
          <p:nvPr/>
        </p:nvSpPr>
        <p:spPr bwMode="auto">
          <a:xfrm>
            <a:off x="838200" y="523081"/>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sz="6000" b="1" dirty="0"/>
              <a:t>6 Fundamental Skillsets</a:t>
            </a:r>
          </a:p>
        </p:txBody>
      </p:sp>
      <p:sp>
        <p:nvSpPr>
          <p:cNvPr id="4" name="Content Placeholder 2">
            <a:extLst>
              <a:ext uri="{FF2B5EF4-FFF2-40B4-BE49-F238E27FC236}">
                <a16:creationId xmlns:a16="http://schemas.microsoft.com/office/drawing/2014/main" id="{E408B248-A072-4945-9D07-30ADF3830F0F}"/>
              </a:ext>
            </a:extLst>
          </p:cNvPr>
          <p:cNvSpPr>
            <a:spLocks noGrp="1"/>
          </p:cNvSpPr>
          <p:nvPr/>
        </p:nvSpPr>
        <p:spPr>
          <a:xfrm>
            <a:off x="2068496" y="1983580"/>
            <a:ext cx="9285303" cy="4351338"/>
          </a:xfrm>
          <a:prstGeom prst="rect">
            <a:avLst/>
          </a:prstGeom>
        </p:spPr>
        <p:txBody>
          <a:bodyPr vert="horz" lIns="91440" tIns="45720" rIns="91440" bIns="45720" rtlCol="0">
            <a:normAutofit/>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42950" indent="-742950">
              <a:buFont typeface="+mj-lt"/>
              <a:buAutoNum type="arabicPeriod"/>
            </a:pPr>
            <a:r>
              <a:rPr lang="en-US" sz="4400" dirty="0">
                <a:solidFill>
                  <a:srgbClr val="002060"/>
                </a:solidFill>
              </a:rPr>
              <a:t>Prospecting</a:t>
            </a:r>
          </a:p>
          <a:p>
            <a:pPr marL="742950" indent="-742950">
              <a:buFont typeface="+mj-lt"/>
              <a:buAutoNum type="arabicPeriod"/>
            </a:pPr>
            <a:r>
              <a:rPr lang="en-US" sz="4400" dirty="0"/>
              <a:t>Approach</a:t>
            </a:r>
          </a:p>
          <a:p>
            <a:pPr marL="742950" indent="-742950">
              <a:buFont typeface="+mj-lt"/>
              <a:buAutoNum type="arabicPeriod"/>
            </a:pPr>
            <a:r>
              <a:rPr lang="en-US" sz="4400" dirty="0"/>
              <a:t>Presentation</a:t>
            </a:r>
          </a:p>
          <a:p>
            <a:pPr marL="742950" indent="-742950">
              <a:buFont typeface="+mj-lt"/>
              <a:buAutoNum type="arabicPeriod"/>
            </a:pPr>
            <a:r>
              <a:rPr lang="en-US" sz="4400" dirty="0"/>
              <a:t>Follow Up</a:t>
            </a:r>
          </a:p>
          <a:p>
            <a:pPr marL="742950" indent="-742950">
              <a:buFont typeface="+mj-lt"/>
              <a:buAutoNum type="arabicPeriod"/>
            </a:pPr>
            <a:r>
              <a:rPr lang="en-US" sz="4400" dirty="0"/>
              <a:t>Start Up</a:t>
            </a:r>
          </a:p>
          <a:p>
            <a:pPr marL="742950" indent="-742950">
              <a:buFont typeface="+mj-lt"/>
              <a:buAutoNum type="arabicPeriod"/>
            </a:pPr>
            <a:r>
              <a:rPr lang="en-US" sz="4400" dirty="0"/>
              <a:t>Duplication</a:t>
            </a:r>
          </a:p>
        </p:txBody>
      </p:sp>
    </p:spTree>
    <p:extLst>
      <p:ext uri="{BB962C8B-B14F-4D97-AF65-F5344CB8AC3E}">
        <p14:creationId xmlns:p14="http://schemas.microsoft.com/office/powerpoint/2010/main" val="46039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902C0-3335-459C-8815-AEB63BDD9AFA}"/>
              </a:ext>
            </a:extLst>
          </p:cNvPr>
          <p:cNvPicPr>
            <a:picLocks noChangeAspect="1"/>
          </p:cNvPicPr>
          <p:nvPr/>
        </p:nvPicPr>
        <p:blipFill>
          <a:blip r:embed="rId3"/>
          <a:stretch>
            <a:fillRect/>
          </a:stretch>
        </p:blipFill>
        <p:spPr>
          <a:xfrm>
            <a:off x="414035" y="420363"/>
            <a:ext cx="11363929" cy="6017274"/>
          </a:xfrm>
          <a:prstGeom prst="rect">
            <a:avLst/>
          </a:prstGeom>
        </p:spPr>
      </p:pic>
    </p:spTree>
    <p:extLst>
      <p:ext uri="{BB962C8B-B14F-4D97-AF65-F5344CB8AC3E}">
        <p14:creationId xmlns:p14="http://schemas.microsoft.com/office/powerpoint/2010/main" val="147933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A8F85A-150E-4D4A-9DF7-CD90AB48DB56}"/>
              </a:ext>
            </a:extLst>
          </p:cNvPr>
          <p:cNvSpPr txBox="1"/>
          <p:nvPr/>
        </p:nvSpPr>
        <p:spPr>
          <a:xfrm>
            <a:off x="2194519" y="1344745"/>
            <a:ext cx="7802961" cy="3077766"/>
          </a:xfrm>
          <a:prstGeom prst="rect">
            <a:avLst/>
          </a:prstGeom>
          <a:noFill/>
        </p:spPr>
        <p:txBody>
          <a:bodyPr wrap="square">
            <a:spAutoFit/>
          </a:bodyPr>
          <a:lstStyle/>
          <a:p>
            <a:pPr marL="0" marR="0" lvl="0" indent="0" algn="ctr" defTabSz="914400" rtl="0" eaLnBrk="0" fontAlgn="auto" latinLnBrk="0" hangingPunct="0">
              <a:lnSpc>
                <a:spcPct val="90000"/>
              </a:lnSpc>
              <a:spcBef>
                <a:spcPct val="0"/>
              </a:spcBef>
              <a:spcAft>
                <a:spcPts val="60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Light" panose="020F0302020204030204"/>
                <a:ea typeface="+mn-ea"/>
                <a:cs typeface="+mn-cs"/>
              </a:rPr>
              <a:t>Purpose:</a:t>
            </a:r>
            <a:b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To create CURIOSITY and make a time to get the prospect to listen to the presentation.</a:t>
            </a:r>
          </a:p>
          <a:p>
            <a:pPr marL="0" marR="0" lvl="0" indent="0" algn="ctr" defTabSz="914400" rtl="0" eaLnBrk="0" fontAlgn="auto" latinLnBrk="0" hangingPunct="0">
              <a:lnSpc>
                <a:spcPct val="90000"/>
              </a:lnSpc>
              <a:spcBef>
                <a:spcPct val="0"/>
              </a:spcBef>
              <a:spcAft>
                <a:spcPts val="60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Calibri Light" panose="020F0302020204030204"/>
                <a:ea typeface="+mn-ea"/>
                <a:cs typeface="+mn-cs"/>
              </a:rPr>
              <a:t>SET AN APPOINTMENT!!</a:t>
            </a:r>
            <a:endParaRPr lang="en-US" dirty="0"/>
          </a:p>
        </p:txBody>
      </p:sp>
    </p:spTree>
    <p:extLst>
      <p:ext uri="{BB962C8B-B14F-4D97-AF65-F5344CB8AC3E}">
        <p14:creationId xmlns:p14="http://schemas.microsoft.com/office/powerpoint/2010/main" val="205841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23BF90-035F-4EA2-9D8E-29A6FFC4243A}"/>
              </a:ext>
            </a:extLst>
          </p:cNvPr>
          <p:cNvPicPr>
            <a:picLocks noChangeAspect="1"/>
          </p:cNvPicPr>
          <p:nvPr/>
        </p:nvPicPr>
        <p:blipFill>
          <a:blip r:embed="rId2"/>
          <a:stretch>
            <a:fillRect/>
          </a:stretch>
        </p:blipFill>
        <p:spPr>
          <a:xfrm>
            <a:off x="645703" y="1048305"/>
            <a:ext cx="10900593" cy="4761389"/>
          </a:xfrm>
          <a:prstGeom prst="rect">
            <a:avLst/>
          </a:prstGeom>
        </p:spPr>
      </p:pic>
    </p:spTree>
    <p:extLst>
      <p:ext uri="{BB962C8B-B14F-4D97-AF65-F5344CB8AC3E}">
        <p14:creationId xmlns:p14="http://schemas.microsoft.com/office/powerpoint/2010/main" val="215294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D507C-55F6-4FD8-921E-E39389C8E55A}"/>
              </a:ext>
            </a:extLst>
          </p:cNvPr>
          <p:cNvPicPr>
            <a:picLocks noChangeAspect="1"/>
          </p:cNvPicPr>
          <p:nvPr/>
        </p:nvPicPr>
        <p:blipFill>
          <a:blip r:embed="rId2"/>
          <a:stretch>
            <a:fillRect/>
          </a:stretch>
        </p:blipFill>
        <p:spPr>
          <a:xfrm>
            <a:off x="645703" y="2029846"/>
            <a:ext cx="10900593" cy="2798307"/>
          </a:xfrm>
          <a:prstGeom prst="rect">
            <a:avLst/>
          </a:prstGeom>
        </p:spPr>
      </p:pic>
    </p:spTree>
    <p:extLst>
      <p:ext uri="{BB962C8B-B14F-4D97-AF65-F5344CB8AC3E}">
        <p14:creationId xmlns:p14="http://schemas.microsoft.com/office/powerpoint/2010/main" val="341940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8D8A64-0FAD-4E2A-888B-3E6DBE3C5A46}"/>
              </a:ext>
            </a:extLst>
          </p:cNvPr>
          <p:cNvSpPr txBox="1"/>
          <p:nvPr/>
        </p:nvSpPr>
        <p:spPr>
          <a:xfrm>
            <a:off x="1509860" y="1642929"/>
            <a:ext cx="9172280" cy="21236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Every Prospect is interested in MAKING AND SAVING MONEY – NOBODY – NO ONE – NOT ANY OF YOUR PROSPECTS ARE INTERESTED IN SELLING INSURANCE – for that matter, they are not interested in BUYING insurance, they are not even interested in TALKING to you or anyone about either of the above. THEREFORE, if you plan to get interest you had best not even THINK about those uninteresting things and you certainly had better not TALK about them!!!</a:t>
            </a:r>
          </a:p>
        </p:txBody>
      </p:sp>
    </p:spTree>
    <p:extLst>
      <p:ext uri="{BB962C8B-B14F-4D97-AF65-F5344CB8AC3E}">
        <p14:creationId xmlns:p14="http://schemas.microsoft.com/office/powerpoint/2010/main" val="129335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803C5-026E-4741-8972-DCD9E667652A}"/>
              </a:ext>
            </a:extLst>
          </p:cNvPr>
          <p:cNvPicPr>
            <a:picLocks noChangeAspect="1"/>
          </p:cNvPicPr>
          <p:nvPr/>
        </p:nvPicPr>
        <p:blipFill>
          <a:blip r:embed="rId2"/>
          <a:stretch>
            <a:fillRect/>
          </a:stretch>
        </p:blipFill>
        <p:spPr>
          <a:xfrm>
            <a:off x="645703" y="1462869"/>
            <a:ext cx="10900593" cy="3932261"/>
          </a:xfrm>
          <a:prstGeom prst="rect">
            <a:avLst/>
          </a:prstGeom>
        </p:spPr>
      </p:pic>
    </p:spTree>
    <p:extLst>
      <p:ext uri="{BB962C8B-B14F-4D97-AF65-F5344CB8AC3E}">
        <p14:creationId xmlns:p14="http://schemas.microsoft.com/office/powerpoint/2010/main" val="392649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F13562-FE34-4667-81CB-23F7E0081751}"/>
              </a:ext>
            </a:extLst>
          </p:cNvPr>
          <p:cNvPicPr>
            <a:picLocks noChangeAspect="1"/>
          </p:cNvPicPr>
          <p:nvPr/>
        </p:nvPicPr>
        <p:blipFill>
          <a:blip r:embed="rId2"/>
          <a:stretch>
            <a:fillRect/>
          </a:stretch>
        </p:blipFill>
        <p:spPr>
          <a:xfrm>
            <a:off x="645703" y="2365156"/>
            <a:ext cx="10900593" cy="2127688"/>
          </a:xfrm>
          <a:prstGeom prst="rect">
            <a:avLst/>
          </a:prstGeom>
        </p:spPr>
      </p:pic>
    </p:spTree>
    <p:extLst>
      <p:ext uri="{BB962C8B-B14F-4D97-AF65-F5344CB8AC3E}">
        <p14:creationId xmlns:p14="http://schemas.microsoft.com/office/powerpoint/2010/main" val="181316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916CF-5F5A-48FC-AAF8-A0FCC623769C}"/>
              </a:ext>
            </a:extLst>
          </p:cNvPr>
          <p:cNvPicPr>
            <a:picLocks noChangeAspect="1"/>
          </p:cNvPicPr>
          <p:nvPr/>
        </p:nvPicPr>
        <p:blipFill>
          <a:blip r:embed="rId2"/>
          <a:stretch>
            <a:fillRect/>
          </a:stretch>
        </p:blipFill>
        <p:spPr>
          <a:xfrm>
            <a:off x="645703" y="2237128"/>
            <a:ext cx="10900593" cy="2383743"/>
          </a:xfrm>
          <a:prstGeom prst="rect">
            <a:avLst/>
          </a:prstGeom>
        </p:spPr>
      </p:pic>
    </p:spTree>
    <p:extLst>
      <p:ext uri="{BB962C8B-B14F-4D97-AF65-F5344CB8AC3E}">
        <p14:creationId xmlns:p14="http://schemas.microsoft.com/office/powerpoint/2010/main" val="364863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10" y="2318212"/>
            <a:ext cx="10515600" cy="1325563"/>
          </a:xfrm>
        </p:spPr>
        <p:txBody>
          <a:bodyPr>
            <a:noAutofit/>
          </a:bodyPr>
          <a:lstStyle/>
          <a:p>
            <a:pPr algn="ctr"/>
            <a:r>
              <a:rPr lang="en-US" sz="6600" dirty="0"/>
              <a:t>Prospecting: The CORNERSTONE of our business!!!</a:t>
            </a:r>
          </a:p>
        </p:txBody>
      </p:sp>
    </p:spTree>
    <p:extLst>
      <p:ext uri="{BB962C8B-B14F-4D97-AF65-F5344CB8AC3E}">
        <p14:creationId xmlns:p14="http://schemas.microsoft.com/office/powerpoint/2010/main" val="2892273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745A63-3B0F-4CAD-9B3F-FD879CB215A6}"/>
              </a:ext>
            </a:extLst>
          </p:cNvPr>
          <p:cNvPicPr>
            <a:picLocks noChangeAspect="1"/>
          </p:cNvPicPr>
          <p:nvPr/>
        </p:nvPicPr>
        <p:blipFill>
          <a:blip r:embed="rId2"/>
          <a:stretch>
            <a:fillRect/>
          </a:stretch>
        </p:blipFill>
        <p:spPr>
          <a:xfrm>
            <a:off x="389649" y="527052"/>
            <a:ext cx="11412701" cy="5803895"/>
          </a:xfrm>
          <a:prstGeom prst="rect">
            <a:avLst/>
          </a:prstGeom>
        </p:spPr>
      </p:pic>
    </p:spTree>
    <p:extLst>
      <p:ext uri="{BB962C8B-B14F-4D97-AF65-F5344CB8AC3E}">
        <p14:creationId xmlns:p14="http://schemas.microsoft.com/office/powerpoint/2010/main" val="24002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66F4AE-9977-41A2-B05F-160B2ECFAD2C}"/>
              </a:ext>
            </a:extLst>
          </p:cNvPr>
          <p:cNvPicPr>
            <a:picLocks noChangeAspect="1"/>
          </p:cNvPicPr>
          <p:nvPr/>
        </p:nvPicPr>
        <p:blipFill>
          <a:blip r:embed="rId2"/>
          <a:stretch>
            <a:fillRect/>
          </a:stretch>
        </p:blipFill>
        <p:spPr>
          <a:xfrm>
            <a:off x="1865009" y="78957"/>
            <a:ext cx="8461981" cy="6700085"/>
          </a:xfrm>
          <a:prstGeom prst="rect">
            <a:avLst/>
          </a:prstGeom>
        </p:spPr>
      </p:pic>
    </p:spTree>
    <p:extLst>
      <p:ext uri="{BB962C8B-B14F-4D97-AF65-F5344CB8AC3E}">
        <p14:creationId xmlns:p14="http://schemas.microsoft.com/office/powerpoint/2010/main" val="197093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708589-6491-42EA-B9C3-55F935904273}"/>
              </a:ext>
            </a:extLst>
          </p:cNvPr>
          <p:cNvPicPr>
            <a:picLocks noChangeAspect="1"/>
          </p:cNvPicPr>
          <p:nvPr/>
        </p:nvPicPr>
        <p:blipFill>
          <a:blip r:embed="rId2"/>
          <a:stretch>
            <a:fillRect/>
          </a:stretch>
        </p:blipFill>
        <p:spPr>
          <a:xfrm>
            <a:off x="651800" y="399025"/>
            <a:ext cx="10888400" cy="6059949"/>
          </a:xfrm>
          <a:prstGeom prst="rect">
            <a:avLst/>
          </a:prstGeom>
        </p:spPr>
      </p:pic>
    </p:spTree>
    <p:extLst>
      <p:ext uri="{BB962C8B-B14F-4D97-AF65-F5344CB8AC3E}">
        <p14:creationId xmlns:p14="http://schemas.microsoft.com/office/powerpoint/2010/main" val="10727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A5511-3E7B-4DDE-965A-879D7E60CCBB}"/>
              </a:ext>
            </a:extLst>
          </p:cNvPr>
          <p:cNvSpPr txBox="1"/>
          <p:nvPr/>
        </p:nvSpPr>
        <p:spPr>
          <a:xfrm>
            <a:off x="1849225" y="1527142"/>
            <a:ext cx="8493550" cy="3046988"/>
          </a:xfrm>
          <a:prstGeom prst="rect">
            <a:avLst/>
          </a:prstGeom>
          <a:noFill/>
        </p:spPr>
        <p:txBody>
          <a:bodyPr wrap="square" rtlCol="0">
            <a:spAutoFit/>
          </a:bodyPr>
          <a:lstStyle/>
          <a:p>
            <a:pPr algn="ctr"/>
            <a:r>
              <a:rPr lang="en-US" sz="4800" dirty="0"/>
              <a:t>Website: </a:t>
            </a:r>
            <a:r>
              <a:rPr lang="en-US" sz="4800" dirty="0">
                <a:hlinkClick r:id="rId2"/>
              </a:rPr>
              <a:t>www.avrettarmy.com</a:t>
            </a:r>
            <a:endParaRPr lang="en-US" sz="4800" dirty="0"/>
          </a:p>
          <a:p>
            <a:pPr algn="ctr"/>
            <a:r>
              <a:rPr lang="en-US" sz="4800" dirty="0"/>
              <a:t>	Password: team</a:t>
            </a:r>
          </a:p>
          <a:p>
            <a:pPr algn="ctr"/>
            <a:endParaRPr lang="en-US" sz="4800" dirty="0"/>
          </a:p>
          <a:p>
            <a:pPr algn="ctr"/>
            <a:r>
              <a:rPr lang="en-US" sz="4800" dirty="0"/>
              <a:t>Facebook Page: Power Run to 21</a:t>
            </a:r>
          </a:p>
        </p:txBody>
      </p:sp>
    </p:spTree>
    <p:extLst>
      <p:ext uri="{BB962C8B-B14F-4D97-AF65-F5344CB8AC3E}">
        <p14:creationId xmlns:p14="http://schemas.microsoft.com/office/powerpoint/2010/main" val="384048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DFF8-5D5F-4726-B7FC-DE7700833EDF}"/>
              </a:ext>
            </a:extLst>
          </p:cNvPr>
          <p:cNvSpPr>
            <a:spLocks noGrp="1"/>
          </p:cNvSpPr>
          <p:nvPr>
            <p:ph type="ctrTitle"/>
          </p:nvPr>
        </p:nvSpPr>
        <p:spPr>
          <a:xfrm>
            <a:off x="1524000" y="1122363"/>
            <a:ext cx="9144000" cy="1468437"/>
          </a:xfrm>
        </p:spPr>
        <p:txBody>
          <a:bodyPr/>
          <a:lstStyle/>
          <a:p>
            <a:r>
              <a:rPr lang="en-US" sz="6600" u="sng" dirty="0">
                <a:latin typeface="+mn-lt"/>
              </a:rPr>
              <a:t>Next Steps</a:t>
            </a:r>
          </a:p>
        </p:txBody>
      </p:sp>
      <p:sp>
        <p:nvSpPr>
          <p:cNvPr id="3" name="Subtitle 2">
            <a:extLst>
              <a:ext uri="{FF2B5EF4-FFF2-40B4-BE49-F238E27FC236}">
                <a16:creationId xmlns:a16="http://schemas.microsoft.com/office/drawing/2014/main" id="{C9792C2C-1D75-4A02-8775-E767DFFAA1C4}"/>
              </a:ext>
            </a:extLst>
          </p:cNvPr>
          <p:cNvSpPr>
            <a:spLocks noGrp="1"/>
          </p:cNvSpPr>
          <p:nvPr>
            <p:ph type="subTitle" idx="1"/>
          </p:nvPr>
        </p:nvSpPr>
        <p:spPr>
          <a:xfrm>
            <a:off x="1524000" y="2840038"/>
            <a:ext cx="9144000" cy="1655762"/>
          </a:xfrm>
        </p:spPr>
        <p:txBody>
          <a:bodyPr>
            <a:noAutofit/>
          </a:bodyPr>
          <a:lstStyle/>
          <a:p>
            <a:pPr marL="0" marR="0">
              <a:lnSpc>
                <a:spcPct val="115000"/>
              </a:lnSpc>
              <a:spcBef>
                <a:spcPts val="990"/>
              </a:spcBef>
              <a:spcAft>
                <a:spcPts val="0"/>
              </a:spcAft>
            </a:pPr>
            <a:r>
              <a:rPr lang="en-US" sz="2800" dirty="0">
                <a:solidFill>
                  <a:srgbClr val="000000"/>
                </a:solidFill>
                <a:effectLst/>
                <a:latin typeface="Arial" panose="020B0604020202020204" pitchFamily="34" charset="0"/>
                <a:ea typeface="Arial" panose="020B0604020202020204" pitchFamily="34" charset="0"/>
              </a:rPr>
              <a:t>Get with Field Trainer:  </a:t>
            </a:r>
            <a:endParaRPr lang="en-US" sz="2800" dirty="0">
              <a:effectLst/>
              <a:latin typeface="Arial" panose="020B0604020202020204" pitchFamily="34" charset="0"/>
              <a:ea typeface="Arial" panose="020B0604020202020204" pitchFamily="34" charset="0"/>
            </a:endParaRPr>
          </a:p>
          <a:p>
            <a:pPr marL="342900" marR="0" lvl="0" indent="-342900">
              <a:lnSpc>
                <a:spcPct val="115000"/>
              </a:lnSpc>
              <a:spcBef>
                <a:spcPts val="990"/>
              </a:spcBef>
              <a:spcAft>
                <a:spcPts val="0"/>
              </a:spcAft>
              <a:buFont typeface="Arial" panose="020B0604020202020204" pitchFamily="34" charset="0"/>
              <a:buChar char="●"/>
            </a:pPr>
            <a:r>
              <a:rPr lang="en-US" sz="2800" u="none" strike="noStrike" dirty="0">
                <a:effectLst/>
                <a:latin typeface="Arial" panose="020B0604020202020204" pitchFamily="34" charset="0"/>
                <a:ea typeface="Arial" panose="020B0604020202020204" pitchFamily="34" charset="0"/>
              </a:rPr>
              <a:t>Personalize/ Practice Script</a:t>
            </a:r>
          </a:p>
          <a:p>
            <a:pPr marL="342900" marR="0" lvl="0" indent="-342900">
              <a:lnSpc>
                <a:spcPct val="115000"/>
              </a:lnSpc>
              <a:spcBef>
                <a:spcPts val="0"/>
              </a:spcBef>
              <a:spcAft>
                <a:spcPts val="0"/>
              </a:spcAft>
              <a:buFont typeface="Arial" panose="020B0604020202020204" pitchFamily="34" charset="0"/>
              <a:buChar char="●"/>
            </a:pPr>
            <a:r>
              <a:rPr lang="en-US" sz="2800" u="none" strike="noStrike" dirty="0">
                <a:solidFill>
                  <a:srgbClr val="000000"/>
                </a:solidFill>
                <a:effectLst/>
                <a:latin typeface="Arial" panose="020B0604020202020204" pitchFamily="34" charset="0"/>
                <a:ea typeface="Arial" panose="020B0604020202020204" pitchFamily="34" charset="0"/>
              </a:rPr>
              <a:t>Set appointments  </a:t>
            </a:r>
            <a:endParaRPr lang="en-US" sz="28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2800" u="none" strike="noStrike" dirty="0">
                <a:effectLst/>
                <a:latin typeface="Arial" panose="020B0604020202020204" pitchFamily="34" charset="0"/>
                <a:ea typeface="Arial" panose="020B0604020202020204" pitchFamily="34" charset="0"/>
              </a:rPr>
              <a:t>Continue Market development (Memory Jogger)</a:t>
            </a:r>
          </a:p>
          <a:p>
            <a:pPr marL="0" marR="0">
              <a:lnSpc>
                <a:spcPct val="115000"/>
              </a:lnSpc>
              <a:spcBef>
                <a:spcPts val="975"/>
              </a:spcBef>
              <a:spcAft>
                <a:spcPts val="0"/>
              </a:spcAft>
            </a:pPr>
            <a:r>
              <a:rPr lang="en-US" sz="2800" dirty="0">
                <a:effectLst/>
                <a:latin typeface="Arial" panose="020B0604020202020204" pitchFamily="34" charset="0"/>
                <a:ea typeface="Arial" panose="020B0604020202020204" pitchFamily="34" charset="0"/>
              </a:rPr>
              <a:t>Attend Next 6 Step Class </a:t>
            </a:r>
            <a:r>
              <a:rPr lang="en-US" sz="2800" dirty="0">
                <a:solidFill>
                  <a:srgbClr val="000000"/>
                </a:solidFill>
                <a:effectLst/>
                <a:latin typeface="Arial" panose="020B0604020202020204" pitchFamily="34"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5577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212F20-E0E3-4B3A-B11F-4C120F733B77}"/>
              </a:ext>
            </a:extLst>
          </p:cNvPr>
          <p:cNvSpPr>
            <a:spLocks noGrp="1"/>
          </p:cNvSpPr>
          <p:nvPr>
            <p:ph type="title"/>
          </p:nvPr>
        </p:nvSpPr>
        <p:spPr/>
        <p:txBody>
          <a:bodyPr/>
          <a:lstStyle/>
          <a:p>
            <a:pPr algn="ctr"/>
            <a:r>
              <a:rPr lang="en-US" sz="6000" dirty="0">
                <a:latin typeface="+mn-lt"/>
              </a:rPr>
              <a:t>Upcoming Schedule</a:t>
            </a:r>
          </a:p>
        </p:txBody>
      </p:sp>
    </p:spTree>
    <p:extLst>
      <p:ext uri="{BB962C8B-B14F-4D97-AF65-F5344CB8AC3E}">
        <p14:creationId xmlns:p14="http://schemas.microsoft.com/office/powerpoint/2010/main" val="159230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21" y="2256069"/>
            <a:ext cx="10515600" cy="1325563"/>
          </a:xfrm>
        </p:spPr>
        <p:txBody>
          <a:bodyPr>
            <a:normAutofit fontScale="90000"/>
          </a:bodyPr>
          <a:lstStyle/>
          <a:p>
            <a:pPr algn="ctr"/>
            <a:r>
              <a:rPr lang="en-US" b="1" dirty="0"/>
              <a:t>Definition of a prospect:</a:t>
            </a:r>
            <a:br>
              <a:rPr lang="en-US" dirty="0"/>
            </a:br>
            <a:r>
              <a:rPr lang="en-US" dirty="0"/>
              <a:t>Any person who may or may not be interested in your business or products.</a:t>
            </a:r>
            <a:br>
              <a:rPr lang="en-US" dirty="0"/>
            </a:br>
            <a:r>
              <a:rPr lang="en-US" dirty="0"/>
              <a:t>(Either as associate or as client)</a:t>
            </a:r>
            <a:br>
              <a:rPr lang="en-US" dirty="0"/>
            </a:br>
            <a:endParaRPr lang="en-US" dirty="0"/>
          </a:p>
        </p:txBody>
      </p:sp>
    </p:spTree>
    <p:extLst>
      <p:ext uri="{BB962C8B-B14F-4D97-AF65-F5344CB8AC3E}">
        <p14:creationId xmlns:p14="http://schemas.microsoft.com/office/powerpoint/2010/main" val="170980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91" y="1323914"/>
            <a:ext cx="10515600" cy="1325563"/>
          </a:xfrm>
        </p:spPr>
        <p:txBody>
          <a:bodyPr>
            <a:noAutofit/>
          </a:bodyPr>
          <a:lstStyle/>
          <a:p>
            <a:pPr algn="ctr"/>
            <a:r>
              <a:rPr lang="en-US" b="1" dirty="0">
                <a:latin typeface="+mn-lt"/>
              </a:rPr>
              <a:t>Biggest Mistake:</a:t>
            </a:r>
            <a:br>
              <a:rPr lang="en-US" dirty="0">
                <a:latin typeface="+mn-lt"/>
              </a:rPr>
            </a:br>
            <a:r>
              <a:rPr lang="en-US" dirty="0">
                <a:latin typeface="+mn-lt"/>
              </a:rPr>
              <a:t>Deciding for people without giving them the opportunity to see your presentation</a:t>
            </a:r>
          </a:p>
        </p:txBody>
      </p:sp>
    </p:spTree>
    <p:extLst>
      <p:ext uri="{BB962C8B-B14F-4D97-AF65-F5344CB8AC3E}">
        <p14:creationId xmlns:p14="http://schemas.microsoft.com/office/powerpoint/2010/main" val="372817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mn-lt"/>
              </a:rPr>
              <a:t>Frances</a:t>
            </a:r>
            <a:r>
              <a:rPr lang="en-US" sz="5400" b="1" dirty="0"/>
              <a:t> </a:t>
            </a:r>
            <a:r>
              <a:rPr lang="en-US" sz="5400" b="1" dirty="0" err="1"/>
              <a:t>Avrett’s</a:t>
            </a:r>
            <a:r>
              <a:rPr lang="en-US" sz="5400" b="1" dirty="0"/>
              <a:t> Marigold Theory</a:t>
            </a:r>
            <a:endParaRPr lang="en-US" dirty="0"/>
          </a:p>
        </p:txBody>
      </p:sp>
      <p:pic>
        <p:nvPicPr>
          <p:cNvPr id="5" name="Content Placeholder 4"/>
          <p:cNvPicPr>
            <a:picLocks noGrp="1" noChangeAspect="1"/>
          </p:cNvPicPr>
          <p:nvPr>
            <p:ph idx="1"/>
          </p:nvPr>
        </p:nvPicPr>
        <p:blipFill>
          <a:blip r:embed="rId3"/>
          <a:stretch>
            <a:fillRect/>
          </a:stretch>
        </p:blipFill>
        <p:spPr>
          <a:xfrm>
            <a:off x="361025" y="2152327"/>
            <a:ext cx="11469950" cy="3005599"/>
          </a:xfrm>
          <a:prstGeom prst="rect">
            <a:avLst/>
          </a:prstGeom>
        </p:spPr>
      </p:pic>
    </p:spTree>
    <p:extLst>
      <p:ext uri="{BB962C8B-B14F-4D97-AF65-F5344CB8AC3E}">
        <p14:creationId xmlns:p14="http://schemas.microsoft.com/office/powerpoint/2010/main" val="426876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9020" y="2957405"/>
            <a:ext cx="10515600" cy="1325563"/>
          </a:xfrm>
        </p:spPr>
        <p:txBody>
          <a:bodyPr>
            <a:normAutofit fontScale="90000"/>
          </a:bodyPr>
          <a:lstStyle/>
          <a:p>
            <a:r>
              <a:rPr lang="en-US" dirty="0"/>
              <a:t>Your Prospect List is step one of the Marketing System.  It is important to take step one before you take step two.  Your PROSPECT LIST is the INVENTORY for your business.  You must have inventory before you can turn on the cash registers and open the doors for business.</a:t>
            </a:r>
          </a:p>
        </p:txBody>
      </p:sp>
    </p:spTree>
    <p:extLst>
      <p:ext uri="{BB962C8B-B14F-4D97-AF65-F5344CB8AC3E}">
        <p14:creationId xmlns:p14="http://schemas.microsoft.com/office/powerpoint/2010/main" val="105615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mn-lt"/>
              </a:rPr>
              <a:t>DO NOT PREJUDGE!!</a:t>
            </a:r>
          </a:p>
        </p:txBody>
      </p:sp>
      <p:pic>
        <p:nvPicPr>
          <p:cNvPr id="4" name="Content Placeholder 3"/>
          <p:cNvPicPr>
            <a:picLocks noGrp="1" noChangeAspect="1"/>
          </p:cNvPicPr>
          <p:nvPr>
            <p:ph idx="1"/>
          </p:nvPr>
        </p:nvPicPr>
        <p:blipFill>
          <a:blip r:embed="rId3"/>
          <a:stretch>
            <a:fillRect/>
          </a:stretch>
        </p:blipFill>
        <p:spPr>
          <a:xfrm>
            <a:off x="838200" y="2128130"/>
            <a:ext cx="10515600" cy="1246145"/>
          </a:xfrm>
          <a:prstGeom prst="rect">
            <a:avLst/>
          </a:prstGeom>
        </p:spPr>
      </p:pic>
      <p:pic>
        <p:nvPicPr>
          <p:cNvPr id="5" name="Picture 4"/>
          <p:cNvPicPr>
            <a:picLocks noChangeAspect="1"/>
          </p:cNvPicPr>
          <p:nvPr/>
        </p:nvPicPr>
        <p:blipFill>
          <a:blip r:embed="rId4"/>
          <a:stretch>
            <a:fillRect/>
          </a:stretch>
        </p:blipFill>
        <p:spPr>
          <a:xfrm>
            <a:off x="838200" y="3957547"/>
            <a:ext cx="10515600" cy="1318813"/>
          </a:xfrm>
          <a:prstGeom prst="rect">
            <a:avLst/>
          </a:prstGeom>
        </p:spPr>
      </p:pic>
      <p:sp>
        <p:nvSpPr>
          <p:cNvPr id="3" name="Rectangle 2"/>
          <p:cNvSpPr/>
          <p:nvPr/>
        </p:nvSpPr>
        <p:spPr>
          <a:xfrm>
            <a:off x="730927" y="5778014"/>
            <a:ext cx="10472691"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Phase 2 of your Prospect List is to add names to it and move names off it every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89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10" y="3197101"/>
            <a:ext cx="10515600" cy="1325563"/>
          </a:xfrm>
        </p:spPr>
        <p:txBody>
          <a:bodyPr>
            <a:normAutofit fontScale="90000"/>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Arial" panose="020B0604020202020204" pitchFamily="34" charset="0"/>
              </a:rPr>
              <a:t>Always have your receiver on, your antenna up, and your scanner on looking EVERYWHERE you go for people and names to add to your list.  It may be a new friend or merchant you’ve just met who will become a PROSPECT.  You should identify at least 12 names that you will approach each week.  These names are your weekly TARGET. HIT YOUR TARGET!!</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18737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E0DA-5AC8-491E-8A0B-4099EDB5AB0A}"/>
              </a:ext>
            </a:extLst>
          </p:cNvPr>
          <p:cNvSpPr>
            <a:spLocks noGrp="1"/>
          </p:cNvSpPr>
          <p:nvPr>
            <p:ph type="title"/>
          </p:nvPr>
        </p:nvSpPr>
        <p:spPr>
          <a:xfrm>
            <a:off x="838200" y="365126"/>
            <a:ext cx="10515600" cy="3345740"/>
          </a:xfrm>
        </p:spPr>
        <p:txBody>
          <a:bodyPr/>
          <a:lstStyle/>
          <a:p>
            <a:pPr algn="ctr"/>
            <a:r>
              <a:rPr lang="en-US" sz="4800" dirty="0">
                <a:latin typeface="+mn-lt"/>
              </a:rPr>
              <a:t>Keep your prospect list growing daily with new names!</a:t>
            </a:r>
            <a:br>
              <a:rPr lang="en-US" sz="4800" dirty="0">
                <a:latin typeface="+mn-lt"/>
              </a:rPr>
            </a:br>
            <a:br>
              <a:rPr lang="en-US" sz="4800" dirty="0">
                <a:latin typeface="+mn-lt"/>
              </a:rPr>
            </a:br>
            <a:r>
              <a:rPr lang="en-US" sz="4800" dirty="0">
                <a:latin typeface="+mn-lt"/>
              </a:rPr>
              <a:t>Prospecting is an all the time thing!</a:t>
            </a:r>
          </a:p>
        </p:txBody>
      </p:sp>
    </p:spTree>
    <p:extLst>
      <p:ext uri="{BB962C8B-B14F-4D97-AF65-F5344CB8AC3E}">
        <p14:creationId xmlns:p14="http://schemas.microsoft.com/office/powerpoint/2010/main" val="1631543568"/>
      </p:ext>
    </p:extLst>
  </p:cSld>
  <p:clrMapOvr>
    <a:masterClrMapping/>
  </p:clrMapOvr>
</p:sld>
</file>

<file path=ppt/theme/theme1.xml><?xml version="1.0" encoding="utf-8"?>
<a:theme xmlns:a="http://schemas.openxmlformats.org/drawingml/2006/main" name="1.Bartlett Locker Room Fiday N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Rules for Winning 2 (1)</Template>
  <TotalTime>300</TotalTime>
  <Words>624</Words>
  <Application>Microsoft Office PowerPoint</Application>
  <PresentationFormat>Widescreen</PresentationFormat>
  <Paragraphs>69</Paragraphs>
  <Slides>25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Bell MT</vt:lpstr>
      <vt:lpstr>Calibri</vt:lpstr>
      <vt:lpstr>Calibri Light</vt:lpstr>
      <vt:lpstr>1.Bartlett Locker Room Fiday Night</vt:lpstr>
      <vt:lpstr>PowerPoint Presentation</vt:lpstr>
      <vt:lpstr>Prospecting: The CORNERSTONE of our business!!!</vt:lpstr>
      <vt:lpstr>Definition of a prospect: Any person who may or may not be interested in your business or products. (Either as associate or as client) </vt:lpstr>
      <vt:lpstr>Biggest Mistake: Deciding for people without giving them the opportunity to see your presentation</vt:lpstr>
      <vt:lpstr>Frances Avrett’s Marigold Theory</vt:lpstr>
      <vt:lpstr>Your Prospect List is step one of the Marketing System.  It is important to take step one before you take step two.  Your PROSPECT LIST is the INVENTORY for your business.  You must have inventory before you can turn on the cash registers and open the doors for business.</vt:lpstr>
      <vt:lpstr>DO NOT PREJUDGE!!</vt:lpstr>
      <vt:lpstr>Always have your receiver on, your antenna up, and your scanner on looking EVERYWHERE you go for people and names to add to your list.  It may be a new friend or merchant you’ve just met who will become a PROSPECT.  You should identify at least 12 names that you will approach each week.  These names are your weekly TARGET. HIT YOUR TARGET!! </vt:lpstr>
      <vt:lpstr>Keep your prospect list growing daily with new names!  Prospecting is an all the time 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Upcoming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Step Process</dc:title>
  <dc:creator>Amy Henrick</dc:creator>
  <cp:lastModifiedBy>Amy Henrick</cp:lastModifiedBy>
  <cp:revision>44</cp:revision>
  <dcterms:created xsi:type="dcterms:W3CDTF">2015-03-26T20:54:06Z</dcterms:created>
  <dcterms:modified xsi:type="dcterms:W3CDTF">2021-03-07T16:28:10Z</dcterms:modified>
</cp:coreProperties>
</file>