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288" r:id="rId48"/>
    <p:sldId id="289" r:id="rId49"/>
    <p:sldId id="306" r:id="rId50"/>
  </p:sldIdLst>
  <p:sldSz cx="9144000" cy="6858000" type="screen4x3"/>
  <p:notesSz cx="7315200" cy="9601200"/>
  <p:embeddedFontLst>
    <p:embeddedFont>
      <p:font typeface="Bell MT" panose="02020503060305020303" pitchFamily="18" charset="0"/>
      <p:regular r:id="rId52"/>
      <p:bold r:id="rId53"/>
      <p:italic r:id="rId54"/>
      <p:boldItalic r:id="rId55"/>
    </p:embeddedFont>
    <p:embeddedFont>
      <p:font typeface="Calibri" panose="020F0502020204030204" pitchFamily="34" charset="0"/>
      <p:regular r:id="rId56"/>
      <p:bold r:id="rId57"/>
      <p:italic r:id="rId58"/>
      <p:boldItalic r:id="rId59"/>
    </p:embeddedFont>
    <p:embeddedFont>
      <p:font typeface="Tahoma" panose="020B0604030504040204" pitchFamily="34" charset="0"/>
      <p:regular r:id="rId60"/>
      <p:bold r:id="rId61"/>
    </p:embeddedFont>
    <p:embeddedFont>
      <p:font typeface="Trebuchet MS" panose="020B0603020202020204" pitchFamily="34"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834" autoAdjust="0"/>
  </p:normalViewPr>
  <p:slideViewPr>
    <p:cSldViewPr snapToGrid="0">
      <p:cViewPr varScale="1">
        <p:scale>
          <a:sx n="48" d="100"/>
          <a:sy n="48" d="100"/>
        </p:scale>
        <p:origin x="201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2.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Avrett" userId="a07b755e8ddb9292" providerId="LiveId" clId="{CD01BA10-6715-4F53-9E9E-D77986C4A9BE}"/>
    <pc:docChg chg="modSld">
      <pc:chgData name="Daniel Avrett" userId="a07b755e8ddb9292" providerId="LiveId" clId="{CD01BA10-6715-4F53-9E9E-D77986C4A9BE}" dt="2021-12-09T18:09:06.908" v="11" actId="1076"/>
      <pc:docMkLst>
        <pc:docMk/>
      </pc:docMkLst>
      <pc:sldChg chg="modSp mod">
        <pc:chgData name="Daniel Avrett" userId="a07b755e8ddb9292" providerId="LiveId" clId="{CD01BA10-6715-4F53-9E9E-D77986C4A9BE}" dt="2021-12-09T18:09:06.908" v="11" actId="1076"/>
        <pc:sldMkLst>
          <pc:docMk/>
          <pc:sldMk cId="0" sldId="280"/>
        </pc:sldMkLst>
        <pc:spChg chg="mod">
          <ac:chgData name="Daniel Avrett" userId="a07b755e8ddb9292" providerId="LiveId" clId="{CD01BA10-6715-4F53-9E9E-D77986C4A9BE}" dt="2021-12-09T18:08:40.166" v="7" actId="20577"/>
          <ac:spMkLst>
            <pc:docMk/>
            <pc:sldMk cId="0" sldId="280"/>
            <ac:spMk id="553" creationId="{00000000-0000-0000-0000-000000000000}"/>
          </ac:spMkLst>
        </pc:spChg>
        <pc:spChg chg="mod">
          <ac:chgData name="Daniel Avrett" userId="a07b755e8ddb9292" providerId="LiveId" clId="{CD01BA10-6715-4F53-9E9E-D77986C4A9BE}" dt="2021-12-09T18:08:59.948" v="10" actId="1076"/>
          <ac:spMkLst>
            <pc:docMk/>
            <pc:sldMk cId="0" sldId="280"/>
            <ac:spMk id="554" creationId="{00000000-0000-0000-0000-000000000000}"/>
          </ac:spMkLst>
        </pc:spChg>
        <pc:spChg chg="mod">
          <ac:chgData name="Daniel Avrett" userId="a07b755e8ddb9292" providerId="LiveId" clId="{CD01BA10-6715-4F53-9E9E-D77986C4A9BE}" dt="2021-12-09T18:09:06.908" v="11" actId="1076"/>
          <ac:spMkLst>
            <pc:docMk/>
            <pc:sldMk cId="0" sldId="280"/>
            <ac:spMk id="55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70237" cy="479425"/>
          </a:xfrm>
          <a:prstGeom prst="rect">
            <a:avLst/>
          </a:prstGeom>
          <a:noFill/>
          <a:ln>
            <a:noFill/>
          </a:ln>
        </p:spPr>
        <p:txBody>
          <a:bodyPr spcFirstLastPara="1" wrap="square" lIns="95625" tIns="47800" rIns="95625" bIns="478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4962" y="0"/>
            <a:ext cx="3170237" cy="479425"/>
          </a:xfrm>
          <a:prstGeom prst="rect">
            <a:avLst/>
          </a:prstGeom>
          <a:noFill/>
          <a:ln>
            <a:noFill/>
          </a:ln>
        </p:spPr>
        <p:txBody>
          <a:bodyPr spcFirstLastPara="1" wrap="square" lIns="95625" tIns="47800" rIns="95625" bIns="478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58887" y="720725"/>
            <a:ext cx="4799012" cy="3598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74725" y="4560887"/>
            <a:ext cx="5365750" cy="4319587"/>
          </a:xfrm>
          <a:prstGeom prst="rect">
            <a:avLst/>
          </a:prstGeom>
          <a:noFill/>
          <a:ln>
            <a:noFill/>
          </a:ln>
        </p:spPr>
        <p:txBody>
          <a:bodyPr spcFirstLastPara="1" wrap="square" lIns="95625" tIns="47800" rIns="95625" bIns="478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121775"/>
            <a:ext cx="3170237" cy="479425"/>
          </a:xfrm>
          <a:prstGeom prst="rect">
            <a:avLst/>
          </a:prstGeom>
          <a:noFill/>
          <a:ln>
            <a:noFill/>
          </a:ln>
        </p:spPr>
        <p:txBody>
          <a:bodyPr spcFirstLastPara="1" wrap="square" lIns="95625" tIns="47800" rIns="95625" bIns="478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4962" y="9121775"/>
            <a:ext cx="3170237" cy="479425"/>
          </a:xfrm>
          <a:prstGeom prst="rect">
            <a:avLst/>
          </a:prstGeom>
          <a:noFill/>
          <a:ln>
            <a:noFill/>
          </a:ln>
        </p:spPr>
        <p:txBody>
          <a:bodyPr spcFirstLastPara="1" wrap="square" lIns="95625" tIns="47800" rIns="95625" bIns="47800" anchor="b" anchorCtr="0">
            <a:noAutofit/>
          </a:bodyPr>
          <a:lstStyle/>
          <a:p>
            <a:pPr marL="0" marR="0" lvl="0" indent="0" algn="r" rtl="0">
              <a:lnSpc>
                <a:spcPct val="100000"/>
              </a:lnSpc>
              <a:spcBef>
                <a:spcPts val="0"/>
              </a:spcBef>
              <a:spcAft>
                <a:spcPts val="0"/>
              </a:spcAft>
              <a:buClr>
                <a:srgbClr val="000000"/>
              </a:buClr>
              <a:buSzPts val="1300"/>
              <a:buFont typeface="Times New Roman"/>
              <a:buNone/>
            </a:pPr>
            <a:fld id="{00000000-1234-1234-1234-123412341234}" type="slidenum">
              <a:rPr lang="en-US" sz="1300" b="0" i="0" u="none" strike="noStrike" cap="none">
                <a:solidFill>
                  <a:srgbClr val="000000"/>
                </a:solidFill>
                <a:latin typeface="Times New Roman"/>
                <a:ea typeface="Times New Roman"/>
                <a:cs typeface="Times New Roman"/>
                <a:sym typeface="Times New Roman"/>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74725" y="4560887"/>
            <a:ext cx="5365750" cy="4319587"/>
          </a:xfrm>
          <a:prstGeom prst="rect">
            <a:avLst/>
          </a:prstGeom>
          <a:noFill/>
          <a:ln>
            <a:noFill/>
          </a:ln>
        </p:spPr>
        <p:txBody>
          <a:bodyPr spcFirstLastPara="1" wrap="square" lIns="95625" tIns="47800" rIns="95625" bIns="47800" anchor="t" anchorCtr="0">
            <a:noAutofit/>
          </a:bodyPr>
          <a:lstStyle/>
          <a:p>
            <a:pPr marL="635" marR="0">
              <a:lnSpc>
                <a:spcPct val="115000"/>
              </a:lnSpc>
              <a:spcBef>
                <a:spcPts val="145"/>
              </a:spcBef>
              <a:spcAft>
                <a:spcPts val="0"/>
              </a:spcAft>
            </a:pPr>
            <a:r>
              <a:rPr lang="en-US" sz="1800" b="1" dirty="0">
                <a:solidFill>
                  <a:srgbClr val="000000"/>
                </a:solidFill>
                <a:effectLst/>
                <a:latin typeface="Arial" panose="020B0604020202020204" pitchFamily="34" charset="0"/>
                <a:ea typeface="Arial" panose="020B0604020202020204" pitchFamily="34" charset="0"/>
              </a:rPr>
              <a:t>Trainer Action/Objectives:  </a:t>
            </a:r>
            <a:endParaRPr lang="en-US" sz="1800" dirty="0">
              <a:effectLst/>
              <a:latin typeface="Arial" panose="020B0604020202020204" pitchFamily="34" charset="0"/>
              <a:ea typeface="Arial" panose="020B0604020202020204" pitchFamily="34" charset="0"/>
            </a:endParaRPr>
          </a:p>
          <a:p>
            <a:pPr marL="12700" marR="0">
              <a:lnSpc>
                <a:spcPct val="115000"/>
              </a:lnSpc>
              <a:spcBef>
                <a:spcPts val="975"/>
              </a:spcBef>
              <a:spcAft>
                <a:spcPts val="0"/>
              </a:spcAft>
            </a:pPr>
            <a:r>
              <a:rPr lang="en-US" sz="1800" dirty="0">
                <a:solidFill>
                  <a:srgbClr val="000000"/>
                </a:solidFill>
                <a:effectLst/>
                <a:latin typeface="Arial" panose="020B0604020202020204" pitchFamily="34" charset="0"/>
                <a:ea typeface="Arial" panose="020B0604020202020204" pitchFamily="34" charset="0"/>
              </a:rPr>
              <a:t>Determine new recruits </a:t>
            </a:r>
            <a:r>
              <a:rPr lang="en-US" sz="1800" dirty="0">
                <a:effectLst/>
                <a:latin typeface="Arial" panose="020B0604020202020204" pitchFamily="34" charset="0"/>
                <a:ea typeface="Arial" panose="020B0604020202020204" pitchFamily="34" charset="0"/>
              </a:rPr>
              <a:t>g</a:t>
            </a:r>
            <a:r>
              <a:rPr lang="en-US" sz="1800" dirty="0">
                <a:solidFill>
                  <a:srgbClr val="000000"/>
                </a:solidFill>
                <a:effectLst/>
                <a:latin typeface="Arial" panose="020B0604020202020204" pitchFamily="34" charset="0"/>
                <a:ea typeface="Arial" panose="020B0604020202020204" pitchFamily="34" charset="0"/>
              </a:rPr>
              <a:t>oals &amp; </a:t>
            </a:r>
            <a:r>
              <a:rPr lang="en-US" sz="1800" dirty="0">
                <a:effectLst/>
                <a:latin typeface="Arial" panose="020B0604020202020204" pitchFamily="34" charset="0"/>
                <a:ea typeface="Arial" panose="020B0604020202020204" pitchFamily="34" charset="0"/>
              </a:rPr>
              <a:t>d</a:t>
            </a:r>
            <a:r>
              <a:rPr lang="en-US" sz="1800" dirty="0">
                <a:solidFill>
                  <a:srgbClr val="000000"/>
                </a:solidFill>
                <a:effectLst/>
                <a:latin typeface="Arial" panose="020B0604020202020204" pitchFamily="34" charset="0"/>
                <a:ea typeface="Arial" panose="020B0604020202020204" pitchFamily="34" charset="0"/>
              </a:rPr>
              <a:t>reams  </a:t>
            </a:r>
            <a:endParaRPr lang="en-US" sz="1800" dirty="0">
              <a:effectLst/>
              <a:latin typeface="Arial" panose="020B0604020202020204" pitchFamily="34" charset="0"/>
              <a:ea typeface="Arial" panose="020B0604020202020204" pitchFamily="34" charset="0"/>
            </a:endParaRPr>
          </a:p>
          <a:p>
            <a:pPr marL="12700" marR="0">
              <a:lnSpc>
                <a:spcPct val="115000"/>
              </a:lnSpc>
              <a:spcBef>
                <a:spcPts val="990"/>
              </a:spcBef>
              <a:spcAft>
                <a:spcPts val="0"/>
              </a:spcAft>
            </a:pPr>
            <a:r>
              <a:rPr lang="en-US" sz="1800" dirty="0">
                <a:solidFill>
                  <a:srgbClr val="000000"/>
                </a:solidFill>
                <a:effectLst/>
                <a:latin typeface="Arial" panose="020B0604020202020204" pitchFamily="34" charset="0"/>
                <a:ea typeface="Arial" panose="020B0604020202020204" pitchFamily="34" charset="0"/>
              </a:rPr>
              <a:t>Begin prospect/inventory list for their business  (4 Minute ga</a:t>
            </a:r>
            <a:r>
              <a:rPr lang="en-US" sz="1800" dirty="0">
                <a:effectLst/>
                <a:latin typeface="Arial" panose="020B0604020202020204" pitchFamily="34" charset="0"/>
                <a:ea typeface="Arial" panose="020B0604020202020204" pitchFamily="34" charset="0"/>
              </a:rPr>
              <a:t>me) </a:t>
            </a:r>
          </a:p>
          <a:p>
            <a:pPr marL="12700" marR="0">
              <a:lnSpc>
                <a:spcPct val="115000"/>
              </a:lnSpc>
              <a:spcBef>
                <a:spcPts val="990"/>
              </a:spcBef>
              <a:spcAft>
                <a:spcPts val="0"/>
              </a:spcAft>
            </a:pPr>
            <a:r>
              <a:rPr lang="en-US" sz="1800" dirty="0">
                <a:effectLst/>
                <a:latin typeface="Arial" panose="020B0604020202020204" pitchFamily="34" charset="0"/>
                <a:ea typeface="Arial" panose="020B0604020202020204" pitchFamily="34" charset="0"/>
              </a:rPr>
              <a:t>Get weekly calendar (notes on paper) </a:t>
            </a:r>
          </a:p>
          <a:p>
            <a:pPr marL="12700" marR="0">
              <a:lnSpc>
                <a:spcPct val="115000"/>
              </a:lnSpc>
              <a:spcBef>
                <a:spcPts val="990"/>
              </a:spcBef>
              <a:spcAft>
                <a:spcPts val="0"/>
              </a:spcAft>
            </a:pPr>
            <a:r>
              <a:rPr lang="en-US" sz="1800" dirty="0">
                <a:effectLst/>
                <a:latin typeface="Arial" panose="020B0604020202020204" pitchFamily="34" charset="0"/>
                <a:ea typeface="Arial" panose="020B0604020202020204" pitchFamily="34" charset="0"/>
              </a:rPr>
              <a:t>Have them text a copy of all this to RVP along with their name to get started with their market development &amp; business plan</a:t>
            </a:r>
          </a:p>
          <a:p>
            <a:pPr marL="12700" marR="0">
              <a:lnSpc>
                <a:spcPct val="115000"/>
              </a:lnSpc>
              <a:spcBef>
                <a:spcPts val="990"/>
              </a:spcBef>
              <a:spcAft>
                <a:spcPts val="0"/>
              </a:spcAft>
            </a:pPr>
            <a:r>
              <a:rPr lang="en-US" sz="1800" dirty="0">
                <a:effectLst/>
                <a:latin typeface="Arial" panose="020B0604020202020204" pitchFamily="34" charset="0"/>
                <a:ea typeface="Arial" panose="020B0604020202020204" pitchFamily="34" charset="0"/>
              </a:rPr>
              <a:t>Share next 6 Step Class</a:t>
            </a:r>
          </a:p>
          <a:p>
            <a:pPr marL="0" lvl="0" indent="0" algn="l" rtl="0">
              <a:lnSpc>
                <a:spcPct val="100000"/>
              </a:lnSpc>
              <a:spcBef>
                <a:spcPts val="0"/>
              </a:spcBef>
              <a:spcAft>
                <a:spcPts val="0"/>
              </a:spcAft>
              <a:buSzPts val="1400"/>
              <a:buNone/>
            </a:pPr>
            <a:endParaRPr dirty="0"/>
          </a:p>
        </p:txBody>
      </p:sp>
      <p:sp>
        <p:nvSpPr>
          <p:cNvPr id="86" name="Google Shape;86;p1:notes"/>
          <p:cNvSpPr>
            <a:spLocks noGrp="1" noRot="1" noChangeAspect="1"/>
          </p:cNvSpPr>
          <p:nvPr>
            <p:ph type="sldImg" idx="2"/>
          </p:nvPr>
        </p:nvSpPr>
        <p:spPr>
          <a:xfrm>
            <a:off x="1258888" y="720725"/>
            <a:ext cx="4799012"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10:notes"/>
          <p:cNvSpPr txBox="1">
            <a:spLocks noGrp="1"/>
          </p:cNvSpPr>
          <p:nvPr>
            <p:ph type="body" idx="1"/>
          </p:nvPr>
        </p:nvSpPr>
        <p:spPr>
          <a:xfrm>
            <a:off x="974725" y="4560887"/>
            <a:ext cx="5365750" cy="4319587"/>
          </a:xfrm>
          <a:prstGeom prst="rect">
            <a:avLst/>
          </a:prstGeom>
          <a:noFill/>
          <a:ln>
            <a:noFill/>
          </a:ln>
        </p:spPr>
        <p:txBody>
          <a:bodyPr spcFirstLastPara="1" wrap="square" lIns="95625" tIns="47800" rIns="95625" bIns="47800" anchor="t" anchorCtr="0">
            <a:noAutofit/>
          </a:bodyPr>
          <a:lstStyle/>
          <a:p>
            <a:pPr marL="0" lvl="0" indent="0" algn="l" rtl="0">
              <a:lnSpc>
                <a:spcPct val="100000"/>
              </a:lnSpc>
              <a:spcBef>
                <a:spcPts val="0"/>
              </a:spcBef>
              <a:spcAft>
                <a:spcPts val="0"/>
              </a:spcAft>
              <a:buSzPts val="1400"/>
              <a:buNone/>
            </a:pPr>
            <a:endParaRPr/>
          </a:p>
        </p:txBody>
      </p:sp>
      <p:sp>
        <p:nvSpPr>
          <p:cNvPr id="470" name="Google Shape;470;p10:notes"/>
          <p:cNvSpPr>
            <a:spLocks noGrp="1" noRot="1" noChangeAspect="1"/>
          </p:cNvSpPr>
          <p:nvPr>
            <p:ph type="sldImg" idx="2"/>
          </p:nvPr>
        </p:nvSpPr>
        <p:spPr>
          <a:xfrm>
            <a:off x="1258887" y="720725"/>
            <a:ext cx="4799012" cy="3598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11:notes"/>
          <p:cNvSpPr txBox="1">
            <a:spLocks noGrp="1"/>
          </p:cNvSpPr>
          <p:nvPr>
            <p:ph type="body" idx="1"/>
          </p:nvPr>
        </p:nvSpPr>
        <p:spPr>
          <a:xfrm>
            <a:off x="974725" y="4560887"/>
            <a:ext cx="5365750" cy="4319587"/>
          </a:xfrm>
          <a:prstGeom prst="rect">
            <a:avLst/>
          </a:prstGeom>
          <a:noFill/>
          <a:ln>
            <a:noFill/>
          </a:ln>
        </p:spPr>
        <p:txBody>
          <a:bodyPr spcFirstLastPara="1" wrap="square" lIns="95625" tIns="47800" rIns="95625" bIns="47800" anchor="t" anchorCtr="0">
            <a:noAutofit/>
          </a:bodyPr>
          <a:lstStyle/>
          <a:p>
            <a:pPr marL="0" lvl="0" indent="0" algn="l" rtl="0">
              <a:lnSpc>
                <a:spcPct val="100000"/>
              </a:lnSpc>
              <a:spcBef>
                <a:spcPts val="0"/>
              </a:spcBef>
              <a:spcAft>
                <a:spcPts val="0"/>
              </a:spcAft>
              <a:buSzPts val="1400"/>
              <a:buNone/>
            </a:pPr>
            <a:endParaRPr/>
          </a:p>
        </p:txBody>
      </p:sp>
      <p:sp>
        <p:nvSpPr>
          <p:cNvPr id="475" name="Google Shape;475;p11:notes"/>
          <p:cNvSpPr>
            <a:spLocks noGrp="1" noRot="1" noChangeAspect="1"/>
          </p:cNvSpPr>
          <p:nvPr>
            <p:ph type="sldImg" idx="2"/>
          </p:nvPr>
        </p:nvSpPr>
        <p:spPr>
          <a:xfrm>
            <a:off x="1258887" y="720725"/>
            <a:ext cx="4799012" cy="3598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12:notes"/>
          <p:cNvSpPr txBox="1">
            <a:spLocks noGrp="1"/>
          </p:cNvSpPr>
          <p:nvPr>
            <p:ph type="body" idx="1"/>
          </p:nvPr>
        </p:nvSpPr>
        <p:spPr>
          <a:xfrm>
            <a:off x="974725" y="4560887"/>
            <a:ext cx="5365750" cy="4319587"/>
          </a:xfrm>
          <a:prstGeom prst="rect">
            <a:avLst/>
          </a:prstGeom>
          <a:noFill/>
          <a:ln>
            <a:noFill/>
          </a:ln>
        </p:spPr>
        <p:txBody>
          <a:bodyPr spcFirstLastPara="1" wrap="square" lIns="95625" tIns="47800" rIns="95625" bIns="47800" anchor="t" anchorCtr="0">
            <a:noAutofit/>
          </a:bodyPr>
          <a:lstStyle/>
          <a:p>
            <a:pPr marL="0" lvl="0" indent="0" algn="l" rtl="0">
              <a:lnSpc>
                <a:spcPct val="100000"/>
              </a:lnSpc>
              <a:spcBef>
                <a:spcPts val="0"/>
              </a:spcBef>
              <a:spcAft>
                <a:spcPts val="0"/>
              </a:spcAft>
              <a:buSzPts val="1400"/>
              <a:buNone/>
            </a:pPr>
            <a:endParaRPr/>
          </a:p>
        </p:txBody>
      </p:sp>
      <p:sp>
        <p:nvSpPr>
          <p:cNvPr id="481" name="Google Shape;481;p12:notes"/>
          <p:cNvSpPr>
            <a:spLocks noGrp="1" noRot="1" noChangeAspect="1"/>
          </p:cNvSpPr>
          <p:nvPr>
            <p:ph type="sldImg" idx="2"/>
          </p:nvPr>
        </p:nvSpPr>
        <p:spPr>
          <a:xfrm>
            <a:off x="1258888" y="720725"/>
            <a:ext cx="4799012"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13:notes"/>
          <p:cNvSpPr txBox="1">
            <a:spLocks noGrp="1"/>
          </p:cNvSpPr>
          <p:nvPr>
            <p:ph type="body" idx="1"/>
          </p:nvPr>
        </p:nvSpPr>
        <p:spPr>
          <a:xfrm>
            <a:off x="974725" y="4560887"/>
            <a:ext cx="5365750" cy="4319587"/>
          </a:xfrm>
          <a:prstGeom prst="rect">
            <a:avLst/>
          </a:prstGeom>
          <a:noFill/>
          <a:ln>
            <a:noFill/>
          </a:ln>
        </p:spPr>
        <p:txBody>
          <a:bodyPr spcFirstLastPara="1" wrap="square" lIns="95625" tIns="47800" rIns="95625" bIns="47800" anchor="t" anchorCtr="0">
            <a:noAutofit/>
          </a:bodyPr>
          <a:lstStyle/>
          <a:p>
            <a:pPr marL="0" lvl="0" indent="0" algn="l" rtl="0">
              <a:lnSpc>
                <a:spcPct val="100000"/>
              </a:lnSpc>
              <a:spcBef>
                <a:spcPts val="0"/>
              </a:spcBef>
              <a:spcAft>
                <a:spcPts val="0"/>
              </a:spcAft>
              <a:buSzPts val="1400"/>
              <a:buNone/>
            </a:pPr>
            <a:endParaRPr/>
          </a:p>
        </p:txBody>
      </p:sp>
      <p:sp>
        <p:nvSpPr>
          <p:cNvPr id="487" name="Google Shape;487;p13:notes"/>
          <p:cNvSpPr>
            <a:spLocks noGrp="1" noRot="1" noChangeAspect="1"/>
          </p:cNvSpPr>
          <p:nvPr>
            <p:ph type="sldImg" idx="2"/>
          </p:nvPr>
        </p:nvSpPr>
        <p:spPr>
          <a:xfrm>
            <a:off x="1258887" y="720725"/>
            <a:ext cx="4799012" cy="3598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14:notes"/>
          <p:cNvSpPr txBox="1">
            <a:spLocks noGrp="1"/>
          </p:cNvSpPr>
          <p:nvPr>
            <p:ph type="body" idx="1"/>
          </p:nvPr>
        </p:nvSpPr>
        <p:spPr>
          <a:xfrm>
            <a:off x="974725" y="4560887"/>
            <a:ext cx="5365750" cy="4319587"/>
          </a:xfrm>
          <a:prstGeom prst="rect">
            <a:avLst/>
          </a:prstGeom>
          <a:noFill/>
          <a:ln>
            <a:noFill/>
          </a:ln>
        </p:spPr>
        <p:txBody>
          <a:bodyPr spcFirstLastPara="1" wrap="square" lIns="95625" tIns="47800" rIns="95625" bIns="47800" anchor="t" anchorCtr="0">
            <a:noAutofit/>
          </a:bodyPr>
          <a:lstStyle/>
          <a:p>
            <a:pPr marL="0" lvl="0" indent="0" algn="l" rtl="0">
              <a:lnSpc>
                <a:spcPct val="100000"/>
              </a:lnSpc>
              <a:spcBef>
                <a:spcPts val="0"/>
              </a:spcBef>
              <a:spcAft>
                <a:spcPts val="0"/>
              </a:spcAft>
              <a:buSzPts val="1400"/>
              <a:buNone/>
            </a:pPr>
            <a:endParaRPr/>
          </a:p>
        </p:txBody>
      </p:sp>
      <p:sp>
        <p:nvSpPr>
          <p:cNvPr id="493" name="Google Shape;493;p14:notes"/>
          <p:cNvSpPr>
            <a:spLocks noGrp="1" noRot="1" noChangeAspect="1"/>
          </p:cNvSpPr>
          <p:nvPr>
            <p:ph type="sldImg" idx="2"/>
          </p:nvPr>
        </p:nvSpPr>
        <p:spPr>
          <a:xfrm>
            <a:off x="1258888" y="720725"/>
            <a:ext cx="4799012"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15:notes"/>
          <p:cNvSpPr txBox="1">
            <a:spLocks noGrp="1"/>
          </p:cNvSpPr>
          <p:nvPr>
            <p:ph type="body" idx="1"/>
          </p:nvPr>
        </p:nvSpPr>
        <p:spPr>
          <a:xfrm>
            <a:off x="974725" y="4560887"/>
            <a:ext cx="5365750" cy="4319587"/>
          </a:xfrm>
          <a:prstGeom prst="rect">
            <a:avLst/>
          </a:prstGeom>
          <a:noFill/>
          <a:ln>
            <a:noFill/>
          </a:ln>
        </p:spPr>
        <p:txBody>
          <a:bodyPr spcFirstLastPara="1" wrap="square" lIns="95625" tIns="47800" rIns="95625" bIns="47800" anchor="t" anchorCtr="0">
            <a:noAutofit/>
          </a:bodyPr>
          <a:lstStyle/>
          <a:p>
            <a:pPr marL="0" lvl="0" indent="0" algn="l" rtl="0">
              <a:lnSpc>
                <a:spcPct val="100000"/>
              </a:lnSpc>
              <a:spcBef>
                <a:spcPts val="0"/>
              </a:spcBef>
              <a:spcAft>
                <a:spcPts val="0"/>
              </a:spcAft>
              <a:buSzPts val="1400"/>
              <a:buNone/>
            </a:pPr>
            <a:endParaRPr/>
          </a:p>
        </p:txBody>
      </p:sp>
      <p:sp>
        <p:nvSpPr>
          <p:cNvPr id="498" name="Google Shape;498;p15:notes"/>
          <p:cNvSpPr>
            <a:spLocks noGrp="1" noRot="1" noChangeAspect="1"/>
          </p:cNvSpPr>
          <p:nvPr>
            <p:ph type="sldImg" idx="2"/>
          </p:nvPr>
        </p:nvSpPr>
        <p:spPr>
          <a:xfrm>
            <a:off x="1258888" y="720725"/>
            <a:ext cx="4799012"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16:notes"/>
          <p:cNvSpPr txBox="1">
            <a:spLocks noGrp="1"/>
          </p:cNvSpPr>
          <p:nvPr>
            <p:ph type="body" idx="1"/>
          </p:nvPr>
        </p:nvSpPr>
        <p:spPr>
          <a:xfrm>
            <a:off x="974725" y="4560887"/>
            <a:ext cx="5365750" cy="4319587"/>
          </a:xfrm>
          <a:prstGeom prst="rect">
            <a:avLst/>
          </a:prstGeom>
          <a:noFill/>
          <a:ln>
            <a:noFill/>
          </a:ln>
        </p:spPr>
        <p:txBody>
          <a:bodyPr spcFirstLastPara="1" wrap="square" lIns="95625" tIns="47800" rIns="95625" bIns="47800" anchor="t" anchorCtr="0">
            <a:noAutofit/>
          </a:bodyPr>
          <a:lstStyle/>
          <a:p>
            <a:pPr marL="0" lvl="0" indent="0" algn="l" rtl="0">
              <a:lnSpc>
                <a:spcPct val="100000"/>
              </a:lnSpc>
              <a:spcBef>
                <a:spcPts val="0"/>
              </a:spcBef>
              <a:spcAft>
                <a:spcPts val="0"/>
              </a:spcAft>
              <a:buSzPts val="1400"/>
              <a:buNone/>
            </a:pPr>
            <a:endParaRPr/>
          </a:p>
        </p:txBody>
      </p:sp>
      <p:sp>
        <p:nvSpPr>
          <p:cNvPr id="504" name="Google Shape;504;p16:notes"/>
          <p:cNvSpPr>
            <a:spLocks noGrp="1" noRot="1" noChangeAspect="1"/>
          </p:cNvSpPr>
          <p:nvPr>
            <p:ph type="sldImg" idx="2"/>
          </p:nvPr>
        </p:nvSpPr>
        <p:spPr>
          <a:xfrm>
            <a:off x="1258888" y="720725"/>
            <a:ext cx="4799012"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7:notes"/>
          <p:cNvSpPr txBox="1">
            <a:spLocks noGrp="1"/>
          </p:cNvSpPr>
          <p:nvPr>
            <p:ph type="body" idx="1"/>
          </p:nvPr>
        </p:nvSpPr>
        <p:spPr>
          <a:xfrm>
            <a:off x="974725" y="4560887"/>
            <a:ext cx="5365750" cy="4319587"/>
          </a:xfrm>
          <a:prstGeom prst="rect">
            <a:avLst/>
          </a:prstGeom>
          <a:noFill/>
          <a:ln>
            <a:noFill/>
          </a:ln>
        </p:spPr>
        <p:txBody>
          <a:bodyPr spcFirstLastPara="1" wrap="square" lIns="95625" tIns="47800" rIns="95625" bIns="47800" anchor="t" anchorCtr="0">
            <a:noAutofit/>
          </a:bodyPr>
          <a:lstStyle/>
          <a:p>
            <a:pPr marL="0" lvl="0" indent="0" algn="l" rtl="0">
              <a:lnSpc>
                <a:spcPct val="100000"/>
              </a:lnSpc>
              <a:spcBef>
                <a:spcPts val="0"/>
              </a:spcBef>
              <a:spcAft>
                <a:spcPts val="0"/>
              </a:spcAft>
              <a:buSzPts val="1400"/>
              <a:buNone/>
            </a:pPr>
            <a:endParaRPr/>
          </a:p>
        </p:txBody>
      </p:sp>
      <p:sp>
        <p:nvSpPr>
          <p:cNvPr id="510" name="Google Shape;510;p17:notes"/>
          <p:cNvSpPr>
            <a:spLocks noGrp="1" noRot="1" noChangeAspect="1"/>
          </p:cNvSpPr>
          <p:nvPr>
            <p:ph type="sldImg" idx="2"/>
          </p:nvPr>
        </p:nvSpPr>
        <p:spPr>
          <a:xfrm>
            <a:off x="1258887" y="720725"/>
            <a:ext cx="4799012" cy="3598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8:notes"/>
          <p:cNvSpPr txBox="1">
            <a:spLocks noGrp="1"/>
          </p:cNvSpPr>
          <p:nvPr>
            <p:ph type="body" idx="1"/>
          </p:nvPr>
        </p:nvSpPr>
        <p:spPr>
          <a:xfrm>
            <a:off x="974725" y="4560887"/>
            <a:ext cx="5365750" cy="4319587"/>
          </a:xfrm>
          <a:prstGeom prst="rect">
            <a:avLst/>
          </a:prstGeom>
          <a:noFill/>
          <a:ln>
            <a:noFill/>
          </a:ln>
        </p:spPr>
        <p:txBody>
          <a:bodyPr spcFirstLastPara="1" wrap="square" lIns="95625" tIns="47800" rIns="95625" bIns="47800" anchor="t" anchorCtr="0">
            <a:noAutofit/>
          </a:bodyPr>
          <a:lstStyle/>
          <a:p>
            <a:pPr marL="0" lvl="0" indent="0" algn="l" rtl="0">
              <a:lnSpc>
                <a:spcPct val="100000"/>
              </a:lnSpc>
              <a:spcBef>
                <a:spcPts val="0"/>
              </a:spcBef>
              <a:spcAft>
                <a:spcPts val="0"/>
              </a:spcAft>
              <a:buSzPts val="1400"/>
              <a:buNone/>
            </a:pPr>
            <a:endParaRPr/>
          </a:p>
        </p:txBody>
      </p:sp>
      <p:sp>
        <p:nvSpPr>
          <p:cNvPr id="516" name="Google Shape;516;p18:notes"/>
          <p:cNvSpPr>
            <a:spLocks noGrp="1" noRot="1" noChangeAspect="1"/>
          </p:cNvSpPr>
          <p:nvPr>
            <p:ph type="sldImg" idx="2"/>
          </p:nvPr>
        </p:nvSpPr>
        <p:spPr>
          <a:xfrm>
            <a:off x="1258887" y="720725"/>
            <a:ext cx="4799012" cy="3598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19:notes"/>
          <p:cNvSpPr txBox="1">
            <a:spLocks noGrp="1"/>
          </p:cNvSpPr>
          <p:nvPr>
            <p:ph type="body" idx="1"/>
          </p:nvPr>
        </p:nvSpPr>
        <p:spPr>
          <a:xfrm>
            <a:off x="974725" y="4560887"/>
            <a:ext cx="5365750" cy="4319587"/>
          </a:xfrm>
          <a:prstGeom prst="rect">
            <a:avLst/>
          </a:prstGeom>
          <a:noFill/>
          <a:ln>
            <a:noFill/>
          </a:ln>
        </p:spPr>
        <p:txBody>
          <a:bodyPr spcFirstLastPara="1" wrap="square" lIns="95625" tIns="47800" rIns="95625" bIns="47800" anchor="t" anchorCtr="0">
            <a:noAutofit/>
          </a:bodyPr>
          <a:lstStyle/>
          <a:p>
            <a:pPr marL="0" lvl="0" indent="0" algn="l" rtl="0">
              <a:lnSpc>
                <a:spcPct val="100000"/>
              </a:lnSpc>
              <a:spcBef>
                <a:spcPts val="0"/>
              </a:spcBef>
              <a:spcAft>
                <a:spcPts val="0"/>
              </a:spcAft>
              <a:buSzPts val="1400"/>
              <a:buNone/>
            </a:pPr>
            <a:endParaRPr/>
          </a:p>
        </p:txBody>
      </p:sp>
      <p:sp>
        <p:nvSpPr>
          <p:cNvPr id="522" name="Google Shape;522;p19:notes"/>
          <p:cNvSpPr>
            <a:spLocks noGrp="1" noRot="1" noChangeAspect="1"/>
          </p:cNvSpPr>
          <p:nvPr>
            <p:ph type="sldImg" idx="2"/>
          </p:nvPr>
        </p:nvSpPr>
        <p:spPr>
          <a:xfrm>
            <a:off x="1258887" y="720725"/>
            <a:ext cx="4799012" cy="3598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974725" y="4560887"/>
            <a:ext cx="5365750" cy="4319587"/>
          </a:xfrm>
          <a:prstGeom prst="rect">
            <a:avLst/>
          </a:prstGeom>
          <a:noFill/>
          <a:ln>
            <a:noFill/>
          </a:ln>
        </p:spPr>
        <p:txBody>
          <a:bodyPr spcFirstLastPara="1" wrap="square" lIns="95625" tIns="47800" rIns="95625" bIns="478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3:notes"/>
          <p:cNvSpPr>
            <a:spLocks noGrp="1" noRot="1" noChangeAspect="1"/>
          </p:cNvSpPr>
          <p:nvPr>
            <p:ph type="sldImg" idx="2"/>
          </p:nvPr>
        </p:nvSpPr>
        <p:spPr>
          <a:xfrm>
            <a:off x="1258887" y="720725"/>
            <a:ext cx="4799012" cy="3598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20:notes"/>
          <p:cNvSpPr txBox="1">
            <a:spLocks noGrp="1"/>
          </p:cNvSpPr>
          <p:nvPr>
            <p:ph type="body" idx="1"/>
          </p:nvPr>
        </p:nvSpPr>
        <p:spPr>
          <a:xfrm>
            <a:off x="974725" y="4560887"/>
            <a:ext cx="5365750" cy="4319587"/>
          </a:xfrm>
          <a:prstGeom prst="rect">
            <a:avLst/>
          </a:prstGeom>
          <a:noFill/>
          <a:ln>
            <a:noFill/>
          </a:ln>
        </p:spPr>
        <p:txBody>
          <a:bodyPr spcFirstLastPara="1" wrap="square" lIns="95625" tIns="47800" rIns="95625" bIns="47800" anchor="t" anchorCtr="0">
            <a:noAutofit/>
          </a:bodyPr>
          <a:lstStyle/>
          <a:p>
            <a:pPr marL="0" lvl="0" indent="0" algn="l" rtl="0">
              <a:lnSpc>
                <a:spcPct val="100000"/>
              </a:lnSpc>
              <a:spcBef>
                <a:spcPts val="0"/>
              </a:spcBef>
              <a:spcAft>
                <a:spcPts val="0"/>
              </a:spcAft>
              <a:buSzPts val="1400"/>
              <a:buNone/>
            </a:pPr>
            <a:endParaRPr/>
          </a:p>
        </p:txBody>
      </p:sp>
      <p:sp>
        <p:nvSpPr>
          <p:cNvPr id="528" name="Google Shape;528;p20:notes"/>
          <p:cNvSpPr>
            <a:spLocks noGrp="1" noRot="1" noChangeAspect="1"/>
          </p:cNvSpPr>
          <p:nvPr>
            <p:ph type="sldImg" idx="2"/>
          </p:nvPr>
        </p:nvSpPr>
        <p:spPr>
          <a:xfrm>
            <a:off x="1258888" y="720725"/>
            <a:ext cx="4799012"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21:notes"/>
          <p:cNvSpPr txBox="1">
            <a:spLocks noGrp="1"/>
          </p:cNvSpPr>
          <p:nvPr>
            <p:ph type="body" idx="1"/>
          </p:nvPr>
        </p:nvSpPr>
        <p:spPr>
          <a:xfrm>
            <a:off x="974725" y="4560887"/>
            <a:ext cx="5365750" cy="4319587"/>
          </a:xfrm>
          <a:prstGeom prst="rect">
            <a:avLst/>
          </a:prstGeom>
          <a:noFill/>
          <a:ln>
            <a:noFill/>
          </a:ln>
        </p:spPr>
        <p:txBody>
          <a:bodyPr spcFirstLastPara="1" wrap="square" lIns="95625" tIns="47800" rIns="95625" bIns="47800" anchor="t" anchorCtr="0">
            <a:noAutofit/>
          </a:bodyPr>
          <a:lstStyle/>
          <a:p>
            <a:pPr marL="0" lvl="0" indent="0" algn="l" rtl="0">
              <a:lnSpc>
                <a:spcPct val="100000"/>
              </a:lnSpc>
              <a:spcBef>
                <a:spcPts val="0"/>
              </a:spcBef>
              <a:spcAft>
                <a:spcPts val="0"/>
              </a:spcAft>
              <a:buSzPts val="1400"/>
              <a:buNone/>
            </a:pPr>
            <a:endParaRPr/>
          </a:p>
        </p:txBody>
      </p:sp>
      <p:sp>
        <p:nvSpPr>
          <p:cNvPr id="533" name="Google Shape;533;p21:notes"/>
          <p:cNvSpPr>
            <a:spLocks noGrp="1" noRot="1" noChangeAspect="1"/>
          </p:cNvSpPr>
          <p:nvPr>
            <p:ph type="sldImg" idx="2"/>
          </p:nvPr>
        </p:nvSpPr>
        <p:spPr>
          <a:xfrm>
            <a:off x="1258887" y="720725"/>
            <a:ext cx="4799012" cy="3598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22:notes"/>
          <p:cNvSpPr txBox="1">
            <a:spLocks noGrp="1"/>
          </p:cNvSpPr>
          <p:nvPr>
            <p:ph type="body" idx="1"/>
          </p:nvPr>
        </p:nvSpPr>
        <p:spPr>
          <a:xfrm>
            <a:off x="974725" y="4560887"/>
            <a:ext cx="5365750" cy="4319587"/>
          </a:xfrm>
          <a:prstGeom prst="rect">
            <a:avLst/>
          </a:prstGeom>
          <a:noFill/>
          <a:ln>
            <a:noFill/>
          </a:ln>
        </p:spPr>
        <p:txBody>
          <a:bodyPr spcFirstLastPara="1" wrap="square" lIns="95625" tIns="47800" rIns="95625" bIns="47800" anchor="t" anchorCtr="0">
            <a:noAutofit/>
          </a:bodyPr>
          <a:lstStyle/>
          <a:p>
            <a:pPr marL="0" lvl="0" indent="0" algn="l" rtl="0">
              <a:lnSpc>
                <a:spcPct val="100000"/>
              </a:lnSpc>
              <a:spcBef>
                <a:spcPts val="0"/>
              </a:spcBef>
              <a:spcAft>
                <a:spcPts val="0"/>
              </a:spcAft>
              <a:buSzPts val="1400"/>
              <a:buNone/>
            </a:pPr>
            <a:endParaRPr/>
          </a:p>
        </p:txBody>
      </p:sp>
      <p:sp>
        <p:nvSpPr>
          <p:cNvPr id="538" name="Google Shape;538;p22:notes"/>
          <p:cNvSpPr>
            <a:spLocks noGrp="1" noRot="1" noChangeAspect="1"/>
          </p:cNvSpPr>
          <p:nvPr>
            <p:ph type="sldImg" idx="2"/>
          </p:nvPr>
        </p:nvSpPr>
        <p:spPr>
          <a:xfrm>
            <a:off x="1258887" y="720725"/>
            <a:ext cx="4799012" cy="3598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23:notes"/>
          <p:cNvSpPr txBox="1">
            <a:spLocks noGrp="1"/>
          </p:cNvSpPr>
          <p:nvPr>
            <p:ph type="body" idx="1"/>
          </p:nvPr>
        </p:nvSpPr>
        <p:spPr>
          <a:xfrm>
            <a:off x="974725" y="4560887"/>
            <a:ext cx="5365750" cy="4319587"/>
          </a:xfrm>
          <a:prstGeom prst="rect">
            <a:avLst/>
          </a:prstGeom>
          <a:noFill/>
          <a:ln>
            <a:noFill/>
          </a:ln>
        </p:spPr>
        <p:txBody>
          <a:bodyPr spcFirstLastPara="1" wrap="square" lIns="95625" tIns="47800" rIns="95625" bIns="47800" anchor="t" anchorCtr="0">
            <a:noAutofit/>
          </a:bodyPr>
          <a:lstStyle/>
          <a:p>
            <a:pPr marL="0" lvl="0" indent="0" algn="l" rtl="0">
              <a:lnSpc>
                <a:spcPct val="100000"/>
              </a:lnSpc>
              <a:spcBef>
                <a:spcPts val="0"/>
              </a:spcBef>
              <a:spcAft>
                <a:spcPts val="0"/>
              </a:spcAft>
              <a:buSzPts val="1400"/>
              <a:buNone/>
            </a:pPr>
            <a:endParaRPr/>
          </a:p>
        </p:txBody>
      </p:sp>
      <p:sp>
        <p:nvSpPr>
          <p:cNvPr id="544" name="Google Shape;544;p23:notes"/>
          <p:cNvSpPr>
            <a:spLocks noGrp="1" noRot="1" noChangeAspect="1"/>
          </p:cNvSpPr>
          <p:nvPr>
            <p:ph type="sldImg" idx="2"/>
          </p:nvPr>
        </p:nvSpPr>
        <p:spPr>
          <a:xfrm>
            <a:off x="1258888" y="720725"/>
            <a:ext cx="4799012"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4:notes"/>
          <p:cNvSpPr txBox="1">
            <a:spLocks noGrp="1"/>
          </p:cNvSpPr>
          <p:nvPr>
            <p:ph type="body" idx="1"/>
          </p:nvPr>
        </p:nvSpPr>
        <p:spPr>
          <a:xfrm>
            <a:off x="974725" y="4560887"/>
            <a:ext cx="5365750" cy="4319587"/>
          </a:xfrm>
          <a:prstGeom prst="rect">
            <a:avLst/>
          </a:prstGeom>
          <a:noFill/>
          <a:ln>
            <a:noFill/>
          </a:ln>
        </p:spPr>
        <p:txBody>
          <a:bodyPr spcFirstLastPara="1" wrap="square" lIns="95625" tIns="47800" rIns="95625" bIns="47800" anchor="t" anchorCtr="0">
            <a:noAutofit/>
          </a:bodyPr>
          <a:lstStyle/>
          <a:p>
            <a:pPr marL="0" lvl="0" indent="0" algn="l" rtl="0">
              <a:lnSpc>
                <a:spcPct val="100000"/>
              </a:lnSpc>
              <a:spcBef>
                <a:spcPts val="0"/>
              </a:spcBef>
              <a:spcAft>
                <a:spcPts val="0"/>
              </a:spcAft>
              <a:buSzPts val="1400"/>
              <a:buNone/>
            </a:pPr>
            <a:endParaRPr/>
          </a:p>
        </p:txBody>
      </p:sp>
      <p:sp>
        <p:nvSpPr>
          <p:cNvPr id="550" name="Google Shape;550;p24:notes"/>
          <p:cNvSpPr>
            <a:spLocks noGrp="1" noRot="1" noChangeAspect="1"/>
          </p:cNvSpPr>
          <p:nvPr>
            <p:ph type="sldImg" idx="2"/>
          </p:nvPr>
        </p:nvSpPr>
        <p:spPr>
          <a:xfrm>
            <a:off x="1258888" y="720725"/>
            <a:ext cx="4799012"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25:notes"/>
          <p:cNvSpPr txBox="1">
            <a:spLocks noGrp="1"/>
          </p:cNvSpPr>
          <p:nvPr>
            <p:ph type="body" idx="1"/>
          </p:nvPr>
        </p:nvSpPr>
        <p:spPr>
          <a:xfrm>
            <a:off x="974725" y="4560887"/>
            <a:ext cx="5365750" cy="4319587"/>
          </a:xfrm>
          <a:prstGeom prst="rect">
            <a:avLst/>
          </a:prstGeom>
          <a:noFill/>
          <a:ln>
            <a:noFill/>
          </a:ln>
        </p:spPr>
        <p:txBody>
          <a:bodyPr spcFirstLastPara="1" wrap="square" lIns="95625" tIns="47800" rIns="95625" bIns="47800" anchor="t" anchorCtr="0">
            <a:noAutofit/>
          </a:bodyPr>
          <a:lstStyle/>
          <a:p>
            <a:pPr marL="0" lvl="0" indent="0" algn="l" rtl="0">
              <a:lnSpc>
                <a:spcPct val="100000"/>
              </a:lnSpc>
              <a:spcBef>
                <a:spcPts val="0"/>
              </a:spcBef>
              <a:spcAft>
                <a:spcPts val="0"/>
              </a:spcAft>
              <a:buSzPts val="1400"/>
              <a:buNone/>
            </a:pPr>
            <a:endParaRPr/>
          </a:p>
        </p:txBody>
      </p:sp>
      <p:sp>
        <p:nvSpPr>
          <p:cNvPr id="558" name="Google Shape;558;p25:notes"/>
          <p:cNvSpPr>
            <a:spLocks noGrp="1" noRot="1" noChangeAspect="1"/>
          </p:cNvSpPr>
          <p:nvPr>
            <p:ph type="sldImg" idx="2"/>
          </p:nvPr>
        </p:nvSpPr>
        <p:spPr>
          <a:xfrm>
            <a:off x="1258888" y="720725"/>
            <a:ext cx="4799012"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26:notes"/>
          <p:cNvSpPr txBox="1">
            <a:spLocks noGrp="1"/>
          </p:cNvSpPr>
          <p:nvPr>
            <p:ph type="body" idx="1"/>
          </p:nvPr>
        </p:nvSpPr>
        <p:spPr>
          <a:xfrm>
            <a:off x="974725" y="4560887"/>
            <a:ext cx="5365750" cy="4319587"/>
          </a:xfrm>
          <a:prstGeom prst="rect">
            <a:avLst/>
          </a:prstGeom>
          <a:noFill/>
          <a:ln>
            <a:noFill/>
          </a:ln>
        </p:spPr>
        <p:txBody>
          <a:bodyPr spcFirstLastPara="1" wrap="square" lIns="95625" tIns="47800" rIns="95625" bIns="47800" anchor="t" anchorCtr="0">
            <a:noAutofit/>
          </a:bodyPr>
          <a:lstStyle/>
          <a:p>
            <a:pPr marL="0" lvl="0" indent="0" algn="l" rtl="0">
              <a:lnSpc>
                <a:spcPct val="100000"/>
              </a:lnSpc>
              <a:spcBef>
                <a:spcPts val="0"/>
              </a:spcBef>
              <a:spcAft>
                <a:spcPts val="0"/>
              </a:spcAft>
              <a:buSzPts val="1400"/>
              <a:buNone/>
            </a:pPr>
            <a:endParaRPr/>
          </a:p>
        </p:txBody>
      </p:sp>
      <p:sp>
        <p:nvSpPr>
          <p:cNvPr id="564" name="Google Shape;564;p26:notes"/>
          <p:cNvSpPr>
            <a:spLocks noGrp="1" noRot="1" noChangeAspect="1"/>
          </p:cNvSpPr>
          <p:nvPr>
            <p:ph type="sldImg" idx="2"/>
          </p:nvPr>
        </p:nvSpPr>
        <p:spPr>
          <a:xfrm>
            <a:off x="1258887" y="720725"/>
            <a:ext cx="4799012" cy="3598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27:notes"/>
          <p:cNvSpPr txBox="1">
            <a:spLocks noGrp="1"/>
          </p:cNvSpPr>
          <p:nvPr>
            <p:ph type="body" idx="1"/>
          </p:nvPr>
        </p:nvSpPr>
        <p:spPr>
          <a:xfrm>
            <a:off x="974725" y="4560887"/>
            <a:ext cx="5365750" cy="4319587"/>
          </a:xfrm>
          <a:prstGeom prst="rect">
            <a:avLst/>
          </a:prstGeom>
          <a:noFill/>
          <a:ln>
            <a:noFill/>
          </a:ln>
        </p:spPr>
        <p:txBody>
          <a:bodyPr spcFirstLastPara="1" wrap="square" lIns="95625" tIns="47800" rIns="95625" bIns="47800" anchor="t" anchorCtr="0">
            <a:noAutofit/>
          </a:bodyPr>
          <a:lstStyle/>
          <a:p>
            <a:pPr marL="0" lvl="0" indent="0" algn="l" rtl="0">
              <a:lnSpc>
                <a:spcPct val="100000"/>
              </a:lnSpc>
              <a:spcBef>
                <a:spcPts val="0"/>
              </a:spcBef>
              <a:spcAft>
                <a:spcPts val="0"/>
              </a:spcAft>
              <a:buSzPts val="1400"/>
              <a:buNone/>
            </a:pPr>
            <a:endParaRPr/>
          </a:p>
        </p:txBody>
      </p:sp>
      <p:sp>
        <p:nvSpPr>
          <p:cNvPr id="570" name="Google Shape;570;p27:notes"/>
          <p:cNvSpPr>
            <a:spLocks noGrp="1" noRot="1" noChangeAspect="1"/>
          </p:cNvSpPr>
          <p:nvPr>
            <p:ph type="sldImg" idx="2"/>
          </p:nvPr>
        </p:nvSpPr>
        <p:spPr>
          <a:xfrm>
            <a:off x="1258887" y="720725"/>
            <a:ext cx="4799012" cy="3598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28:notes"/>
          <p:cNvSpPr txBox="1">
            <a:spLocks noGrp="1"/>
          </p:cNvSpPr>
          <p:nvPr>
            <p:ph type="body" idx="1"/>
          </p:nvPr>
        </p:nvSpPr>
        <p:spPr>
          <a:xfrm>
            <a:off x="974725" y="4560887"/>
            <a:ext cx="5365750" cy="4319587"/>
          </a:xfrm>
          <a:prstGeom prst="rect">
            <a:avLst/>
          </a:prstGeom>
          <a:noFill/>
          <a:ln>
            <a:noFill/>
          </a:ln>
        </p:spPr>
        <p:txBody>
          <a:bodyPr spcFirstLastPara="1" wrap="square" lIns="95625" tIns="47800" rIns="95625" bIns="47800" anchor="t" anchorCtr="0">
            <a:noAutofit/>
          </a:bodyPr>
          <a:lstStyle/>
          <a:p>
            <a:pPr marL="0" lvl="0" indent="0" algn="l" rtl="0">
              <a:lnSpc>
                <a:spcPct val="100000"/>
              </a:lnSpc>
              <a:spcBef>
                <a:spcPts val="0"/>
              </a:spcBef>
              <a:spcAft>
                <a:spcPts val="0"/>
              </a:spcAft>
              <a:buSzPts val="1400"/>
              <a:buNone/>
            </a:pPr>
            <a:endParaRPr/>
          </a:p>
        </p:txBody>
      </p:sp>
      <p:sp>
        <p:nvSpPr>
          <p:cNvPr id="576" name="Google Shape;576;p28:notes"/>
          <p:cNvSpPr>
            <a:spLocks noGrp="1" noRot="1" noChangeAspect="1"/>
          </p:cNvSpPr>
          <p:nvPr>
            <p:ph type="sldImg" idx="2"/>
          </p:nvPr>
        </p:nvSpPr>
        <p:spPr>
          <a:xfrm>
            <a:off x="1258887" y="720725"/>
            <a:ext cx="4799012" cy="3598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29:notes"/>
          <p:cNvSpPr txBox="1">
            <a:spLocks noGrp="1"/>
          </p:cNvSpPr>
          <p:nvPr>
            <p:ph type="body" idx="1"/>
          </p:nvPr>
        </p:nvSpPr>
        <p:spPr>
          <a:xfrm>
            <a:off x="974725" y="4560887"/>
            <a:ext cx="5365750" cy="4319587"/>
          </a:xfrm>
          <a:prstGeom prst="rect">
            <a:avLst/>
          </a:prstGeom>
          <a:noFill/>
          <a:ln>
            <a:noFill/>
          </a:ln>
        </p:spPr>
        <p:txBody>
          <a:bodyPr spcFirstLastPara="1" wrap="square" lIns="95625" tIns="47800" rIns="95625" bIns="47800" anchor="t" anchorCtr="0">
            <a:noAutofit/>
          </a:bodyPr>
          <a:lstStyle/>
          <a:p>
            <a:pPr marL="0" lvl="0" indent="0" algn="l" rtl="0">
              <a:lnSpc>
                <a:spcPct val="100000"/>
              </a:lnSpc>
              <a:spcBef>
                <a:spcPts val="0"/>
              </a:spcBef>
              <a:spcAft>
                <a:spcPts val="0"/>
              </a:spcAft>
              <a:buSzPts val="1400"/>
              <a:buNone/>
            </a:pPr>
            <a:endParaRPr/>
          </a:p>
        </p:txBody>
      </p:sp>
      <p:sp>
        <p:nvSpPr>
          <p:cNvPr id="582" name="Google Shape;582;p29:notes"/>
          <p:cNvSpPr>
            <a:spLocks noGrp="1" noRot="1" noChangeAspect="1"/>
          </p:cNvSpPr>
          <p:nvPr>
            <p:ph type="sldImg" idx="2"/>
          </p:nvPr>
        </p:nvSpPr>
        <p:spPr>
          <a:xfrm>
            <a:off x="1258887" y="720725"/>
            <a:ext cx="4799012" cy="3598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974725" y="4560887"/>
            <a:ext cx="5365750" cy="4319587"/>
          </a:xfrm>
          <a:prstGeom prst="rect">
            <a:avLst/>
          </a:prstGeom>
          <a:noFill/>
          <a:ln>
            <a:noFill/>
          </a:ln>
        </p:spPr>
        <p:txBody>
          <a:bodyPr spcFirstLastPara="1" wrap="square" lIns="95625" tIns="47800" rIns="95625" bIns="478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4:notes"/>
          <p:cNvSpPr>
            <a:spLocks noGrp="1" noRot="1" noChangeAspect="1"/>
          </p:cNvSpPr>
          <p:nvPr>
            <p:ph type="sldImg" idx="2"/>
          </p:nvPr>
        </p:nvSpPr>
        <p:spPr>
          <a:xfrm>
            <a:off x="1258887" y="720725"/>
            <a:ext cx="4799012" cy="3598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30:notes"/>
          <p:cNvSpPr txBox="1">
            <a:spLocks noGrp="1"/>
          </p:cNvSpPr>
          <p:nvPr>
            <p:ph type="body" idx="1"/>
          </p:nvPr>
        </p:nvSpPr>
        <p:spPr>
          <a:xfrm>
            <a:off x="974725" y="4560887"/>
            <a:ext cx="5365750" cy="4319587"/>
          </a:xfrm>
          <a:prstGeom prst="rect">
            <a:avLst/>
          </a:prstGeom>
          <a:noFill/>
          <a:ln>
            <a:noFill/>
          </a:ln>
        </p:spPr>
        <p:txBody>
          <a:bodyPr spcFirstLastPara="1" wrap="square" lIns="95625" tIns="47800" rIns="95625" bIns="47800" anchor="t" anchorCtr="0">
            <a:noAutofit/>
          </a:bodyPr>
          <a:lstStyle/>
          <a:p>
            <a:pPr marL="0" lvl="0" indent="0" algn="l" rtl="0">
              <a:lnSpc>
                <a:spcPct val="100000"/>
              </a:lnSpc>
              <a:spcBef>
                <a:spcPts val="0"/>
              </a:spcBef>
              <a:spcAft>
                <a:spcPts val="0"/>
              </a:spcAft>
              <a:buSzPts val="1400"/>
              <a:buNone/>
            </a:pPr>
            <a:endParaRPr/>
          </a:p>
        </p:txBody>
      </p:sp>
      <p:sp>
        <p:nvSpPr>
          <p:cNvPr id="587" name="Google Shape;587;p30:notes"/>
          <p:cNvSpPr>
            <a:spLocks noGrp="1" noRot="1" noChangeAspect="1"/>
          </p:cNvSpPr>
          <p:nvPr>
            <p:ph type="sldImg" idx="2"/>
          </p:nvPr>
        </p:nvSpPr>
        <p:spPr>
          <a:xfrm>
            <a:off x="1258887" y="720725"/>
            <a:ext cx="4799012" cy="3598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7:notes"/>
          <p:cNvSpPr txBox="1">
            <a:spLocks noGrp="1"/>
          </p:cNvSpPr>
          <p:nvPr>
            <p:ph type="body" idx="1"/>
          </p:nvPr>
        </p:nvSpPr>
        <p:spPr>
          <a:xfrm>
            <a:off x="974725" y="4560887"/>
            <a:ext cx="5365750" cy="4319587"/>
          </a:xfrm>
          <a:prstGeom prst="rect">
            <a:avLst/>
          </a:prstGeom>
          <a:noFill/>
          <a:ln>
            <a:noFill/>
          </a:ln>
        </p:spPr>
        <p:txBody>
          <a:bodyPr spcFirstLastPara="1" wrap="square" lIns="95625" tIns="47800" rIns="95625" bIns="478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7:notes"/>
          <p:cNvSpPr>
            <a:spLocks noGrp="1" noRot="1" noChangeAspect="1"/>
          </p:cNvSpPr>
          <p:nvPr>
            <p:ph type="sldImg" idx="2"/>
          </p:nvPr>
        </p:nvSpPr>
        <p:spPr>
          <a:xfrm>
            <a:off x="1258888" y="720725"/>
            <a:ext cx="4799012"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body" idx="1"/>
          </p:nvPr>
        </p:nvSpPr>
        <p:spPr>
          <a:xfrm>
            <a:off x="974725" y="4560887"/>
            <a:ext cx="5365750" cy="4319587"/>
          </a:xfrm>
          <a:prstGeom prst="rect">
            <a:avLst/>
          </a:prstGeom>
          <a:noFill/>
          <a:ln>
            <a:noFill/>
          </a:ln>
        </p:spPr>
        <p:txBody>
          <a:bodyPr spcFirstLastPara="1" wrap="square" lIns="95625" tIns="47800" rIns="95625" bIns="478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5:notes"/>
          <p:cNvSpPr>
            <a:spLocks noGrp="1" noRot="1" noChangeAspect="1"/>
          </p:cNvSpPr>
          <p:nvPr>
            <p:ph type="sldImg" idx="2"/>
          </p:nvPr>
        </p:nvSpPr>
        <p:spPr>
          <a:xfrm>
            <a:off x="1258888" y="720725"/>
            <a:ext cx="4799012"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86d4abd7f6_0_0:notes"/>
          <p:cNvSpPr>
            <a:spLocks noGrp="1" noRot="1" noChangeAspect="1"/>
          </p:cNvSpPr>
          <p:nvPr>
            <p:ph type="sldImg" idx="2"/>
          </p:nvPr>
        </p:nvSpPr>
        <p:spPr>
          <a:xfrm>
            <a:off x="1258887" y="720725"/>
            <a:ext cx="4799100" cy="3598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86d4abd7f6_0_0:notes"/>
          <p:cNvSpPr txBox="1">
            <a:spLocks noGrp="1"/>
          </p:cNvSpPr>
          <p:nvPr>
            <p:ph type="body" idx="1"/>
          </p:nvPr>
        </p:nvSpPr>
        <p:spPr>
          <a:xfrm>
            <a:off x="974725" y="4560887"/>
            <a:ext cx="5365800" cy="4319700"/>
          </a:xfrm>
          <a:prstGeom prst="rect">
            <a:avLst/>
          </a:prstGeom>
        </p:spPr>
        <p:txBody>
          <a:bodyPr spcFirstLastPara="1" wrap="square" lIns="95625" tIns="47800" rIns="95625" bIns="47800" anchor="t" anchorCtr="0">
            <a:noAutofit/>
          </a:bodyPr>
          <a:lstStyle/>
          <a:p>
            <a:pPr marL="0" lvl="0" indent="0" algn="l" rtl="0">
              <a:spcBef>
                <a:spcPts val="0"/>
              </a:spcBef>
              <a:spcAft>
                <a:spcPts val="0"/>
              </a:spcAft>
              <a:buNone/>
            </a:pPr>
            <a:endParaRPr/>
          </a:p>
        </p:txBody>
      </p:sp>
      <p:sp>
        <p:nvSpPr>
          <p:cNvPr id="447" name="Google Shape;447;g86d4abd7f6_0_0:notes"/>
          <p:cNvSpPr txBox="1">
            <a:spLocks noGrp="1"/>
          </p:cNvSpPr>
          <p:nvPr>
            <p:ph type="sldNum" idx="12"/>
          </p:nvPr>
        </p:nvSpPr>
        <p:spPr>
          <a:xfrm>
            <a:off x="4144962" y="9121775"/>
            <a:ext cx="3170100" cy="479400"/>
          </a:xfrm>
          <a:prstGeom prst="rect">
            <a:avLst/>
          </a:prstGeom>
        </p:spPr>
        <p:txBody>
          <a:bodyPr spcFirstLastPara="1" wrap="square" lIns="95625" tIns="47800" rIns="95625" bIns="47800" anchor="b" anchorCtr="0">
            <a:noAutofit/>
          </a:bodyPr>
          <a:lstStyle/>
          <a:p>
            <a:pPr marL="0" lvl="0" indent="0" algn="r" rtl="0">
              <a:spcBef>
                <a:spcPts val="0"/>
              </a:spcBef>
              <a:spcAft>
                <a:spcPts val="0"/>
              </a:spcAft>
              <a:buClr>
                <a:srgbClr val="000000"/>
              </a:buClr>
              <a:buSzPts val="1300"/>
              <a:buFont typeface="Times New Roman"/>
              <a:buNone/>
            </a:pPr>
            <a:fld id="{00000000-1234-1234-1234-123412341234}" type="slidenum">
              <a:rPr lang="en-US"/>
              <a:t>6</a:t>
            </a:fld>
            <a:endParaRPr sz="14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6:notes"/>
          <p:cNvSpPr txBox="1">
            <a:spLocks noGrp="1"/>
          </p:cNvSpPr>
          <p:nvPr>
            <p:ph type="body" idx="1"/>
          </p:nvPr>
        </p:nvSpPr>
        <p:spPr>
          <a:xfrm>
            <a:off x="974725" y="4560887"/>
            <a:ext cx="5365750" cy="4319587"/>
          </a:xfrm>
          <a:prstGeom prst="rect">
            <a:avLst/>
          </a:prstGeom>
          <a:noFill/>
          <a:ln>
            <a:noFill/>
          </a:ln>
        </p:spPr>
        <p:txBody>
          <a:bodyPr spcFirstLastPara="1" wrap="square" lIns="95625" tIns="47800" rIns="95625" bIns="47800" anchor="t" anchorCtr="0">
            <a:noAutofit/>
          </a:bodyPr>
          <a:lstStyle/>
          <a:p>
            <a:pPr marL="0" lvl="0" indent="0" algn="l" rtl="0">
              <a:lnSpc>
                <a:spcPct val="100000"/>
              </a:lnSpc>
              <a:spcBef>
                <a:spcPts val="0"/>
              </a:spcBef>
              <a:spcAft>
                <a:spcPts val="0"/>
              </a:spcAft>
              <a:buSzPts val="1400"/>
              <a:buNone/>
            </a:pPr>
            <a:endParaRPr/>
          </a:p>
        </p:txBody>
      </p:sp>
      <p:sp>
        <p:nvSpPr>
          <p:cNvPr id="452" name="Google Shape;452;p6:notes"/>
          <p:cNvSpPr>
            <a:spLocks noGrp="1" noRot="1" noChangeAspect="1"/>
          </p:cNvSpPr>
          <p:nvPr>
            <p:ph type="sldImg" idx="2"/>
          </p:nvPr>
        </p:nvSpPr>
        <p:spPr>
          <a:xfrm>
            <a:off x="1258888" y="720725"/>
            <a:ext cx="4799012"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8:notes"/>
          <p:cNvSpPr txBox="1">
            <a:spLocks noGrp="1"/>
          </p:cNvSpPr>
          <p:nvPr>
            <p:ph type="body" idx="1"/>
          </p:nvPr>
        </p:nvSpPr>
        <p:spPr>
          <a:xfrm>
            <a:off x="974725" y="4560887"/>
            <a:ext cx="5365750" cy="4319587"/>
          </a:xfrm>
          <a:prstGeom prst="rect">
            <a:avLst/>
          </a:prstGeom>
          <a:noFill/>
          <a:ln>
            <a:noFill/>
          </a:ln>
        </p:spPr>
        <p:txBody>
          <a:bodyPr spcFirstLastPara="1" wrap="square" lIns="95625" tIns="47800" rIns="95625" bIns="47800" anchor="t" anchorCtr="0">
            <a:noAutofit/>
          </a:bodyPr>
          <a:lstStyle/>
          <a:p>
            <a:pPr marL="0" lvl="0" indent="0" algn="l" rtl="0">
              <a:lnSpc>
                <a:spcPct val="100000"/>
              </a:lnSpc>
              <a:spcBef>
                <a:spcPts val="0"/>
              </a:spcBef>
              <a:spcAft>
                <a:spcPts val="0"/>
              </a:spcAft>
              <a:buSzPts val="1400"/>
              <a:buNone/>
            </a:pPr>
            <a:endParaRPr/>
          </a:p>
        </p:txBody>
      </p:sp>
      <p:sp>
        <p:nvSpPr>
          <p:cNvPr id="457" name="Google Shape;457;p8:notes"/>
          <p:cNvSpPr>
            <a:spLocks noGrp="1" noRot="1" noChangeAspect="1"/>
          </p:cNvSpPr>
          <p:nvPr>
            <p:ph type="sldImg" idx="2"/>
          </p:nvPr>
        </p:nvSpPr>
        <p:spPr>
          <a:xfrm>
            <a:off x="1258887" y="720725"/>
            <a:ext cx="4799012" cy="35988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9:notes"/>
          <p:cNvSpPr txBox="1">
            <a:spLocks noGrp="1"/>
          </p:cNvSpPr>
          <p:nvPr>
            <p:ph type="body" idx="1"/>
          </p:nvPr>
        </p:nvSpPr>
        <p:spPr>
          <a:xfrm>
            <a:off x="974725" y="4560887"/>
            <a:ext cx="5365750" cy="4319587"/>
          </a:xfrm>
          <a:prstGeom prst="rect">
            <a:avLst/>
          </a:prstGeom>
          <a:noFill/>
          <a:ln>
            <a:noFill/>
          </a:ln>
        </p:spPr>
        <p:txBody>
          <a:bodyPr spcFirstLastPara="1" wrap="square" lIns="95625" tIns="47800" rIns="95625" bIns="47800" anchor="t" anchorCtr="0">
            <a:noAutofit/>
          </a:bodyPr>
          <a:lstStyle/>
          <a:p>
            <a:pPr marL="0" lvl="0" indent="0" algn="l" rtl="0">
              <a:lnSpc>
                <a:spcPct val="100000"/>
              </a:lnSpc>
              <a:spcBef>
                <a:spcPts val="0"/>
              </a:spcBef>
              <a:spcAft>
                <a:spcPts val="0"/>
              </a:spcAft>
              <a:buSzPts val="1400"/>
              <a:buNone/>
            </a:pPr>
            <a:endParaRPr/>
          </a:p>
        </p:txBody>
      </p:sp>
      <p:sp>
        <p:nvSpPr>
          <p:cNvPr id="464" name="Google Shape;464;p9:notes"/>
          <p:cNvSpPr>
            <a:spLocks noGrp="1" noRot="1" noChangeAspect="1"/>
          </p:cNvSpPr>
          <p:nvPr>
            <p:ph type="sldImg" idx="2"/>
          </p:nvPr>
        </p:nvSpPr>
        <p:spPr>
          <a:xfrm>
            <a:off x="1258888" y="720725"/>
            <a:ext cx="4799012"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3" name="Google Shape;73;p11"/>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4" name="Google Shape;74;p11"/>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81" name="Google Shape;81;p1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3" name="Google Shape;23;p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9" name="Google Shape;39;p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4" name="Google Shape;44;p7"/>
          <p:cNvSpPr txBox="1">
            <a:spLocks noGrp="1"/>
          </p:cNvSpPr>
          <p:nvPr>
            <p:ph type="body" idx="1"/>
          </p:nvPr>
        </p:nvSpPr>
        <p:spPr>
          <a:xfrm rot="5400000">
            <a:off x="2396331" y="57943"/>
            <a:ext cx="4351337"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5" name="Google Shape;45;p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0" name="Google Shape;50;p8"/>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2" name="Google Shape;52;p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7" name="Google Shape;57;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8" name="Google Shape;58;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9" name="Google Shape;59;p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4" name="Google Shape;64;p10"/>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5" name="Google Shape;65;p10"/>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 name="Google Shape;66;p10"/>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7" name="Google Shape;67;p10"/>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8" name="Google Shape;68;p1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33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628650" y="1825625"/>
            <a:ext cx="7886700" cy="4351337"/>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90000"/>
              </a:lnSpc>
              <a:spcBef>
                <a:spcPts val="375"/>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primericaonline.com/"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a:stretch/>
        </p:blipFill>
        <p:spPr>
          <a:xfrm>
            <a:off x="5297863" y="5618375"/>
            <a:ext cx="3701673" cy="942762"/>
          </a:xfrm>
          <a:prstGeom prst="rect">
            <a:avLst/>
          </a:prstGeom>
          <a:noFill/>
          <a:ln>
            <a:noFill/>
          </a:ln>
        </p:spPr>
      </p:pic>
      <p:sp>
        <p:nvSpPr>
          <p:cNvPr id="89" name="Google Shape;89;p13"/>
          <p:cNvSpPr txBox="1">
            <a:spLocks noGrp="1"/>
          </p:cNvSpPr>
          <p:nvPr>
            <p:ph type="ctrTitle"/>
          </p:nvPr>
        </p:nvSpPr>
        <p:spPr>
          <a:xfrm>
            <a:off x="762000" y="2514600"/>
            <a:ext cx="7772400" cy="11430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8800"/>
              <a:buFont typeface="Calibri"/>
              <a:buNone/>
            </a:pPr>
            <a:r>
              <a:rPr lang="en-US" sz="8800" b="1" i="0" u="none">
                <a:solidFill>
                  <a:schemeClr val="dk1"/>
                </a:solidFill>
                <a:latin typeface="Calibri"/>
                <a:ea typeface="Calibri"/>
                <a:cs typeface="Calibri"/>
                <a:sym typeface="Calibri"/>
              </a:rPr>
              <a:t>Fundamentals of Building</a:t>
            </a:r>
            <a:endParaRPr/>
          </a:p>
        </p:txBody>
      </p:sp>
      <p:sp>
        <p:nvSpPr>
          <p:cNvPr id="90" name="Google Shape;90;p13"/>
          <p:cNvSpPr txBox="1">
            <a:spLocks noGrp="1"/>
          </p:cNvSpPr>
          <p:nvPr>
            <p:ph type="subTitle" idx="1"/>
          </p:nvPr>
        </p:nvSpPr>
        <p:spPr>
          <a:xfrm>
            <a:off x="533400" y="3886200"/>
            <a:ext cx="5334000" cy="762000"/>
          </a:xfrm>
          <a:prstGeom prst="rect">
            <a:avLst/>
          </a:prstGeom>
          <a:noFill/>
          <a:ln>
            <a:noFill/>
          </a:ln>
        </p:spPr>
        <p:txBody>
          <a:bodyPr spcFirstLastPara="1" wrap="square" lIns="91425" tIns="45700" rIns="91425" bIns="45700" anchor="t" anchorCtr="0">
            <a:noAutofit/>
          </a:bodyPr>
          <a:lstStyle/>
          <a:p>
            <a:pPr marL="63500" lvl="0" indent="0" algn="ctr" rtl="0">
              <a:lnSpc>
                <a:spcPct val="90000"/>
              </a:lnSpc>
              <a:spcBef>
                <a:spcPts val="0"/>
              </a:spcBef>
              <a:spcAft>
                <a:spcPts val="0"/>
              </a:spcAft>
              <a:buClr>
                <a:srgbClr val="385723"/>
              </a:buClr>
              <a:buSzPts val="4400"/>
              <a:buNone/>
            </a:pPr>
            <a:r>
              <a:rPr lang="en-US" sz="4400" b="0" i="0" u="none">
                <a:solidFill>
                  <a:srgbClr val="385723"/>
                </a:solidFill>
                <a:latin typeface="Bell MT"/>
                <a:ea typeface="Bell MT"/>
                <a:cs typeface="Bell MT"/>
                <a:sym typeface="Bell MT"/>
              </a:rPr>
              <a:t>System and Processes </a:t>
            </a:r>
            <a:endParaRPr/>
          </a:p>
        </p:txBody>
      </p:sp>
      <p:pic>
        <p:nvPicPr>
          <p:cNvPr id="91" name="Google Shape;91;p13"/>
          <p:cNvPicPr preferRelativeResize="0"/>
          <p:nvPr/>
        </p:nvPicPr>
        <p:blipFill rotWithShape="1">
          <a:blip r:embed="rId4">
            <a:alphaModFix/>
          </a:blip>
          <a:srcRect/>
          <a:stretch/>
        </p:blipFill>
        <p:spPr>
          <a:xfrm>
            <a:off x="144464" y="5618375"/>
            <a:ext cx="2936873" cy="94276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472" name="Google Shape;472;p23"/>
          <p:cNvPicPr preferRelativeResize="0"/>
          <p:nvPr/>
        </p:nvPicPr>
        <p:blipFill rotWithShape="1">
          <a:blip r:embed="rId3">
            <a:alphaModFix/>
          </a:blip>
          <a:srcRect/>
          <a:stretch/>
        </p:blipFill>
        <p:spPr>
          <a:xfrm>
            <a:off x="1143000" y="1066800"/>
            <a:ext cx="6988175" cy="52403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24"/>
          <p:cNvSpPr txBox="1">
            <a:spLocks noGrp="1"/>
          </p:cNvSpPr>
          <p:nvPr>
            <p:ph type="title"/>
          </p:nvPr>
        </p:nvSpPr>
        <p:spPr>
          <a:xfrm>
            <a:off x="655637" y="4953000"/>
            <a:ext cx="8229600" cy="10699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alibri"/>
              <a:buNone/>
            </a:pPr>
            <a:r>
              <a:rPr lang="en-US" sz="3300" b="0" i="0" u="none">
                <a:solidFill>
                  <a:schemeClr val="dk1"/>
                </a:solidFill>
                <a:latin typeface="Calibri"/>
                <a:ea typeface="Calibri"/>
                <a:cs typeface="Calibri"/>
                <a:sym typeface="Calibri"/>
              </a:rPr>
              <a:t>All of whom started exactly where you are right now!!</a:t>
            </a:r>
            <a:endParaRPr/>
          </a:p>
        </p:txBody>
      </p:sp>
      <p:sp>
        <p:nvSpPr>
          <p:cNvPr id="478" name="Google Shape;478;p24"/>
          <p:cNvSpPr txBox="1"/>
          <p:nvPr/>
        </p:nvSpPr>
        <p:spPr>
          <a:xfrm>
            <a:off x="655637" y="1295400"/>
            <a:ext cx="8229600" cy="3046412"/>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Tahoma"/>
                <a:ea typeface="Tahoma"/>
                <a:cs typeface="Tahoma"/>
                <a:sym typeface="Tahoma"/>
              </a:rPr>
              <a:t>More individuals earning over $100,000 than any other company, public or private in North America</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Tahoma"/>
                <a:ea typeface="Tahoma"/>
                <a:cs typeface="Tahoma"/>
                <a:sym typeface="Tahoma"/>
              </a:rPr>
              <a:t>More individuals earning over $1,000,000 than any other company, public and private, in North America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482"/>
        <p:cNvGrpSpPr/>
        <p:nvPr/>
      </p:nvGrpSpPr>
      <p:grpSpPr>
        <a:xfrm>
          <a:off x="0" y="0"/>
          <a:ext cx="0" cy="0"/>
          <a:chOff x="0" y="0"/>
          <a:chExt cx="0" cy="0"/>
        </a:xfrm>
      </p:grpSpPr>
      <p:sp>
        <p:nvSpPr>
          <p:cNvPr id="483" name="Google Shape;483;p25"/>
          <p:cNvSpPr txBox="1"/>
          <p:nvPr/>
        </p:nvSpPr>
        <p:spPr>
          <a:xfrm>
            <a:off x="152400" y="247275"/>
            <a:ext cx="4419600" cy="523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ahoma"/>
              <a:buNone/>
            </a:pPr>
            <a:r>
              <a:rPr lang="en-US" sz="2800" b="1" i="0" u="none" strike="noStrike" cap="none">
                <a:solidFill>
                  <a:schemeClr val="dk1"/>
                </a:solidFill>
                <a:latin typeface="Tahoma"/>
                <a:ea typeface="Tahoma"/>
                <a:cs typeface="Tahoma"/>
                <a:sym typeface="Tahoma"/>
              </a:rPr>
              <a:t>Some of Our Partners:</a:t>
            </a:r>
            <a:endParaRPr sz="1400" b="0" i="0" u="none" strike="noStrike" cap="none">
              <a:solidFill>
                <a:srgbClr val="000000"/>
              </a:solidFill>
              <a:latin typeface="Arial"/>
              <a:ea typeface="Arial"/>
              <a:cs typeface="Arial"/>
              <a:sym typeface="Arial"/>
            </a:endParaRPr>
          </a:p>
        </p:txBody>
      </p:sp>
      <p:pic>
        <p:nvPicPr>
          <p:cNvPr id="484" name="Google Shape;484;p25"/>
          <p:cNvPicPr preferRelativeResize="0"/>
          <p:nvPr/>
        </p:nvPicPr>
        <p:blipFill>
          <a:blip r:embed="rId3">
            <a:alphaModFix/>
          </a:blip>
          <a:stretch>
            <a:fillRect/>
          </a:stretch>
        </p:blipFill>
        <p:spPr>
          <a:xfrm>
            <a:off x="0" y="771075"/>
            <a:ext cx="9019565" cy="5929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26"/>
          <p:cNvSpPr txBox="1">
            <a:spLocks noGrp="1"/>
          </p:cNvSpPr>
          <p:nvPr>
            <p:ph type="title"/>
          </p:nvPr>
        </p:nvSpPr>
        <p:spPr>
          <a:xfrm>
            <a:off x="457200" y="228600"/>
            <a:ext cx="8229600" cy="106997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b="0" i="0" u="none">
                <a:solidFill>
                  <a:schemeClr val="dk1"/>
                </a:solidFill>
                <a:latin typeface="Calibri"/>
                <a:ea typeface="Calibri"/>
                <a:cs typeface="Calibri"/>
                <a:sym typeface="Calibri"/>
              </a:rPr>
              <a:t>How will I do this?</a:t>
            </a:r>
            <a:endParaRPr/>
          </a:p>
        </p:txBody>
      </p:sp>
      <p:sp>
        <p:nvSpPr>
          <p:cNvPr id="490" name="Google Shape;490;p26"/>
          <p:cNvSpPr txBox="1"/>
          <p:nvPr/>
        </p:nvSpPr>
        <p:spPr>
          <a:xfrm>
            <a:off x="762000" y="1298575"/>
            <a:ext cx="8153400" cy="47085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Tahoma"/>
                <a:ea typeface="Tahoma"/>
                <a:cs typeface="Tahoma"/>
                <a:sym typeface="Tahoma"/>
              </a:rPr>
              <a:t>Our Systems and Processes are time tested and proven. If you commit to following these, to staying coachable, to working in your business you will be successful in Primerica.</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Tahoma"/>
              <a:ea typeface="Tahoma"/>
              <a:cs typeface="Tahoma"/>
              <a:sym typeface="Tahoma"/>
            </a:endParaRPr>
          </a:p>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Tahoma"/>
                <a:ea typeface="Tahoma"/>
                <a:cs typeface="Tahoma"/>
                <a:sym typeface="Tahoma"/>
              </a:rPr>
              <a:t>Whether you came here to make $500,000 a year, $50,000 a year or $500 a month – we have a plan for you.</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Tahoma"/>
              <a:ea typeface="Tahoma"/>
              <a:cs typeface="Tahoma"/>
              <a:sym typeface="Tahoma"/>
            </a:endParaRPr>
          </a:p>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Tahoma"/>
                <a:ea typeface="Tahoma"/>
                <a:cs typeface="Tahoma"/>
                <a:sym typeface="Tahoma"/>
              </a:rPr>
              <a:t>We will coach you, show you and teach you EVERYTHING you need to know!!</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5" name="Google Shape;495;p27"/>
          <p:cNvPicPr preferRelativeResize="0"/>
          <p:nvPr/>
        </p:nvPicPr>
        <p:blipFill rotWithShape="1">
          <a:blip r:embed="rId3">
            <a:alphaModFix/>
          </a:blip>
          <a:srcRect/>
          <a:stretch/>
        </p:blipFill>
        <p:spPr>
          <a:xfrm>
            <a:off x="344487" y="82550"/>
            <a:ext cx="8455025" cy="6692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28"/>
          <p:cNvSpPr txBox="1">
            <a:spLocks noGrp="1"/>
          </p:cNvSpPr>
          <p:nvPr>
            <p:ph type="title"/>
          </p:nvPr>
        </p:nvSpPr>
        <p:spPr>
          <a:xfrm>
            <a:off x="381000" y="762000"/>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First 90 Days-You and Your Upline</a:t>
            </a:r>
            <a:endParaRPr/>
          </a:p>
        </p:txBody>
      </p:sp>
      <p:sp>
        <p:nvSpPr>
          <p:cNvPr id="501" name="Google Shape;501;p28"/>
          <p:cNvSpPr txBox="1">
            <a:spLocks noGrp="1"/>
          </p:cNvSpPr>
          <p:nvPr>
            <p:ph type="body" idx="1"/>
          </p:nvPr>
        </p:nvSpPr>
        <p:spPr>
          <a:xfrm>
            <a:off x="457200" y="2209800"/>
            <a:ext cx="8229600" cy="38862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80000"/>
              </a:lnSpc>
              <a:spcBef>
                <a:spcPts val="0"/>
              </a:spcBef>
              <a:spcAft>
                <a:spcPts val="0"/>
              </a:spcAft>
              <a:buClr>
                <a:schemeClr val="dk1"/>
              </a:buClr>
              <a:buSzPts val="3600"/>
              <a:buFont typeface="Arial"/>
              <a:buChar char="•"/>
            </a:pPr>
            <a:r>
              <a:rPr lang="en-US" sz="3600" b="0" i="0" u="none" dirty="0">
                <a:solidFill>
                  <a:schemeClr val="dk1"/>
                </a:solidFill>
                <a:latin typeface="Calibri"/>
                <a:ea typeface="Calibri"/>
                <a:cs typeface="Calibri"/>
                <a:sym typeface="Calibri"/>
              </a:rPr>
              <a:t>Build your </a:t>
            </a:r>
            <a:r>
              <a:rPr lang="en-US" sz="3600" dirty="0"/>
              <a:t>prospect</a:t>
            </a:r>
            <a:r>
              <a:rPr lang="en-US" sz="3600" b="0" i="0" u="none" dirty="0">
                <a:solidFill>
                  <a:schemeClr val="dk1"/>
                </a:solidFill>
                <a:latin typeface="Calibri"/>
                <a:ea typeface="Calibri"/>
                <a:cs typeface="Calibri"/>
                <a:sym typeface="Calibri"/>
              </a:rPr>
              <a:t> list</a:t>
            </a:r>
            <a:endParaRPr dirty="0"/>
          </a:p>
          <a:p>
            <a:pPr marL="171450" marR="0" lvl="0" indent="-171450" algn="l" rtl="0">
              <a:lnSpc>
                <a:spcPct val="80000"/>
              </a:lnSpc>
              <a:spcBef>
                <a:spcPts val="700"/>
              </a:spcBef>
              <a:spcAft>
                <a:spcPts val="0"/>
              </a:spcAft>
              <a:buClr>
                <a:schemeClr val="dk1"/>
              </a:buClr>
              <a:buSzPts val="3600"/>
              <a:buFont typeface="Arial"/>
              <a:buChar char="•"/>
            </a:pPr>
            <a:r>
              <a:rPr lang="en-US" sz="3600" b="0" i="0" u="none" dirty="0">
                <a:solidFill>
                  <a:schemeClr val="dk1"/>
                </a:solidFill>
                <a:latin typeface="Calibri"/>
                <a:ea typeface="Calibri"/>
                <a:cs typeface="Calibri"/>
                <a:sym typeface="Calibri"/>
              </a:rPr>
              <a:t>Recruit at least three new representatives into your business</a:t>
            </a:r>
            <a:endParaRPr dirty="0"/>
          </a:p>
          <a:p>
            <a:pPr marL="171450" marR="0" lvl="0" indent="-171450" algn="l" rtl="0">
              <a:lnSpc>
                <a:spcPct val="80000"/>
              </a:lnSpc>
              <a:spcBef>
                <a:spcPts val="700"/>
              </a:spcBef>
              <a:spcAft>
                <a:spcPts val="0"/>
              </a:spcAft>
              <a:buClr>
                <a:schemeClr val="dk1"/>
              </a:buClr>
              <a:buSzPts val="3600"/>
              <a:buFont typeface="Arial"/>
              <a:buChar char="•"/>
            </a:pPr>
            <a:r>
              <a:rPr lang="en-US" sz="3600" b="0" i="0" u="none" dirty="0">
                <a:solidFill>
                  <a:schemeClr val="dk1"/>
                </a:solidFill>
                <a:latin typeface="Calibri"/>
                <a:ea typeface="Calibri"/>
                <a:cs typeface="Calibri"/>
                <a:sym typeface="Calibri"/>
              </a:rPr>
              <a:t>Complete your own insurance program.</a:t>
            </a:r>
            <a:endParaRPr dirty="0"/>
          </a:p>
          <a:p>
            <a:pPr marL="171450" marR="0" lvl="0" indent="-171450" algn="l" rtl="0">
              <a:lnSpc>
                <a:spcPct val="80000"/>
              </a:lnSpc>
              <a:spcBef>
                <a:spcPts val="700"/>
              </a:spcBef>
              <a:spcAft>
                <a:spcPts val="0"/>
              </a:spcAft>
              <a:buClr>
                <a:schemeClr val="dk1"/>
              </a:buClr>
              <a:buSzPts val="3600"/>
              <a:buFont typeface="Arial"/>
              <a:buChar char="•"/>
            </a:pPr>
            <a:r>
              <a:rPr lang="en-US" sz="3600" b="0" i="0" u="none" dirty="0">
                <a:solidFill>
                  <a:schemeClr val="dk1"/>
                </a:solidFill>
                <a:latin typeface="Calibri"/>
                <a:ea typeface="Calibri"/>
                <a:cs typeface="Calibri"/>
                <a:sym typeface="Calibri"/>
              </a:rPr>
              <a:t>Attend a business overview session.</a:t>
            </a:r>
            <a:endParaRPr dirty="0"/>
          </a:p>
          <a:p>
            <a:pPr marL="171450" marR="0" lvl="0" indent="-171450" algn="l" rtl="0">
              <a:lnSpc>
                <a:spcPct val="80000"/>
              </a:lnSpc>
              <a:spcBef>
                <a:spcPts val="700"/>
              </a:spcBef>
              <a:spcAft>
                <a:spcPts val="0"/>
              </a:spcAft>
              <a:buClr>
                <a:schemeClr val="dk1"/>
              </a:buClr>
              <a:buSzPts val="3600"/>
              <a:buFont typeface="Arial"/>
              <a:buChar char="•"/>
            </a:pPr>
            <a:r>
              <a:rPr lang="en-US" sz="3600" b="0" i="0" u="none" dirty="0">
                <a:solidFill>
                  <a:schemeClr val="dk1"/>
                </a:solidFill>
                <a:latin typeface="Calibri"/>
                <a:ea typeface="Calibri"/>
                <a:cs typeface="Calibri"/>
                <a:sym typeface="Calibri"/>
              </a:rPr>
              <a:t>Attend Weekly Training</a:t>
            </a:r>
            <a:endParaRPr dirty="0"/>
          </a:p>
          <a:p>
            <a:pPr marL="171450" marR="0" lvl="0" indent="-171450" algn="l" rtl="0">
              <a:lnSpc>
                <a:spcPct val="80000"/>
              </a:lnSpc>
              <a:spcBef>
                <a:spcPts val="700"/>
              </a:spcBef>
              <a:spcAft>
                <a:spcPts val="0"/>
              </a:spcAft>
              <a:buClr>
                <a:schemeClr val="dk1"/>
              </a:buClr>
              <a:buSzPts val="3600"/>
              <a:buFont typeface="Arial"/>
              <a:buChar char="•"/>
            </a:pPr>
            <a:r>
              <a:rPr lang="en-US" sz="3600" b="0" i="0" u="none" dirty="0">
                <a:solidFill>
                  <a:schemeClr val="dk1"/>
                </a:solidFill>
                <a:latin typeface="Calibri"/>
                <a:ea typeface="Calibri"/>
                <a:cs typeface="Calibri"/>
                <a:sym typeface="Calibri"/>
              </a:rPr>
              <a:t>Add names to your marketing contact list</a:t>
            </a:r>
            <a:endParaRPr dirty="0"/>
          </a:p>
          <a:p>
            <a:pPr marL="171450" marR="0" lvl="0" indent="-38100" algn="l" rtl="0">
              <a:lnSpc>
                <a:spcPct val="80000"/>
              </a:lnSpc>
              <a:spcBef>
                <a:spcPts val="700"/>
              </a:spcBef>
              <a:spcAft>
                <a:spcPts val="0"/>
              </a:spcAft>
              <a:buClr>
                <a:schemeClr val="dk1"/>
              </a:buClr>
              <a:buSzPts val="2100"/>
              <a:buFont typeface="Arial"/>
              <a:buNone/>
            </a:pPr>
            <a:endParaRPr sz="2100" b="0" i="0" u="none" dirty="0">
              <a:solidFill>
                <a:schemeClr val="dk1"/>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2100" b="0" i="0" u="none"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29"/>
          <p:cNvSpPr txBox="1">
            <a:spLocks noGrp="1"/>
          </p:cNvSpPr>
          <p:nvPr>
            <p:ph type="title"/>
          </p:nvPr>
        </p:nvSpPr>
        <p:spPr>
          <a:xfrm>
            <a:off x="457200" y="609600"/>
            <a:ext cx="81534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Calibri"/>
              <a:buNone/>
            </a:pPr>
            <a:r>
              <a:rPr lang="en-US" sz="4000" b="0" i="0" u="none">
                <a:solidFill>
                  <a:schemeClr val="dk1"/>
                </a:solidFill>
                <a:latin typeface="Calibri"/>
                <a:ea typeface="Calibri"/>
                <a:cs typeface="Calibri"/>
                <a:sym typeface="Calibri"/>
              </a:rPr>
              <a:t>First 90 Days-You and Your Upline</a:t>
            </a:r>
            <a:endParaRPr/>
          </a:p>
        </p:txBody>
      </p:sp>
      <p:sp>
        <p:nvSpPr>
          <p:cNvPr id="507" name="Google Shape;507;p29"/>
          <p:cNvSpPr txBox="1">
            <a:spLocks noGrp="1"/>
          </p:cNvSpPr>
          <p:nvPr>
            <p:ph type="body" idx="1"/>
          </p:nvPr>
        </p:nvSpPr>
        <p:spPr>
          <a:xfrm>
            <a:off x="685800" y="1659118"/>
            <a:ext cx="7772400" cy="4401957"/>
          </a:xfrm>
          <a:prstGeom prst="rect">
            <a:avLst/>
          </a:prstGeom>
          <a:noFill/>
          <a:ln>
            <a:noFill/>
          </a:ln>
        </p:spPr>
        <p:txBody>
          <a:bodyPr spcFirstLastPara="1" wrap="square" lIns="91425" tIns="45700" rIns="91425" bIns="45700" anchor="t" anchorCtr="0">
            <a:noAutofit/>
          </a:bodyPr>
          <a:lstStyle/>
          <a:p>
            <a:pPr marL="547687" marR="0" lvl="0" indent="-411162" algn="l" rtl="0">
              <a:lnSpc>
                <a:spcPct val="90000"/>
              </a:lnSpc>
              <a:spcBef>
                <a:spcPts val="0"/>
              </a:spcBef>
              <a:spcAft>
                <a:spcPts val="0"/>
              </a:spcAft>
              <a:buClr>
                <a:srgbClr val="7030A0"/>
              </a:buClr>
              <a:buSzPts val="3600"/>
              <a:buFont typeface="Arial"/>
              <a:buChar char="•"/>
            </a:pPr>
            <a:r>
              <a:rPr lang="en-US" sz="3600" b="0" i="0" u="none" dirty="0">
                <a:solidFill>
                  <a:schemeClr val="dk1"/>
                </a:solidFill>
                <a:latin typeface="Calibri"/>
                <a:ea typeface="Calibri"/>
                <a:cs typeface="Calibri"/>
                <a:sym typeface="Calibri"/>
              </a:rPr>
              <a:t>Work toward the bonus</a:t>
            </a:r>
            <a:endParaRPr dirty="0"/>
          </a:p>
          <a:p>
            <a:pPr marL="547687" marR="0" lvl="0" indent="-411162" algn="l" rtl="0">
              <a:lnSpc>
                <a:spcPct val="90000"/>
              </a:lnSpc>
              <a:spcBef>
                <a:spcPts val="700"/>
              </a:spcBef>
              <a:spcAft>
                <a:spcPts val="0"/>
              </a:spcAft>
              <a:buClr>
                <a:srgbClr val="7030A0"/>
              </a:buClr>
              <a:buSzPts val="3600"/>
              <a:buFont typeface="Arial"/>
              <a:buChar char="•"/>
            </a:pPr>
            <a:r>
              <a:rPr lang="en-US" sz="3600" b="0" i="0" u="none" dirty="0">
                <a:solidFill>
                  <a:schemeClr val="dk1"/>
                </a:solidFill>
                <a:latin typeface="Calibri"/>
                <a:ea typeface="Calibri"/>
                <a:cs typeface="Calibri"/>
                <a:sym typeface="Calibri"/>
              </a:rPr>
              <a:t>Work toward your insurance license</a:t>
            </a:r>
            <a:endParaRPr dirty="0"/>
          </a:p>
          <a:p>
            <a:pPr marL="547687" marR="0" lvl="0" indent="-411162" algn="l" rtl="0">
              <a:lnSpc>
                <a:spcPct val="90000"/>
              </a:lnSpc>
              <a:spcBef>
                <a:spcPts val="700"/>
              </a:spcBef>
              <a:spcAft>
                <a:spcPts val="0"/>
              </a:spcAft>
              <a:buClr>
                <a:srgbClr val="7030A0"/>
              </a:buClr>
              <a:buSzPts val="3600"/>
              <a:buFont typeface="Arial"/>
              <a:buChar char="•"/>
            </a:pPr>
            <a:r>
              <a:rPr lang="en-US" sz="3600" b="0" i="0" u="none" dirty="0">
                <a:solidFill>
                  <a:schemeClr val="dk1"/>
                </a:solidFill>
                <a:latin typeface="Calibri"/>
                <a:ea typeface="Calibri"/>
                <a:cs typeface="Calibri"/>
                <a:sym typeface="Calibri"/>
              </a:rPr>
              <a:t>Begin a personal improvement program</a:t>
            </a:r>
          </a:p>
          <a:p>
            <a:pPr marL="1004887" lvl="1" indent="-411162">
              <a:spcBef>
                <a:spcPts val="700"/>
              </a:spcBef>
              <a:buClr>
                <a:srgbClr val="7030A0"/>
              </a:buClr>
              <a:buSzPts val="3600"/>
              <a:buFont typeface="Wingdings" panose="05000000000000000000" pitchFamily="2" charset="2"/>
              <a:buChar char="§"/>
            </a:pPr>
            <a:r>
              <a:rPr lang="en-US" dirty="0"/>
              <a:t>Time Management</a:t>
            </a:r>
          </a:p>
          <a:p>
            <a:pPr marL="1004887" lvl="1" indent="-411162">
              <a:spcBef>
                <a:spcPts val="700"/>
              </a:spcBef>
              <a:buClr>
                <a:srgbClr val="7030A0"/>
              </a:buClr>
              <a:buSzPts val="3600"/>
              <a:buFont typeface="Wingdings" panose="05000000000000000000" pitchFamily="2" charset="2"/>
              <a:buChar char="§"/>
            </a:pPr>
            <a:r>
              <a:rPr lang="en-US" dirty="0"/>
              <a:t>Public Speaking</a:t>
            </a:r>
          </a:p>
          <a:p>
            <a:pPr marL="1004887" lvl="1" indent="-411162">
              <a:spcBef>
                <a:spcPts val="700"/>
              </a:spcBef>
              <a:buClr>
                <a:srgbClr val="7030A0"/>
              </a:buClr>
              <a:buSzPts val="3600"/>
              <a:buFont typeface="Wingdings" panose="05000000000000000000" pitchFamily="2" charset="2"/>
              <a:buChar char="§"/>
            </a:pPr>
            <a:r>
              <a:rPr lang="en-US" dirty="0"/>
              <a:t>Leadership</a:t>
            </a:r>
            <a:endParaRPr dirty="0"/>
          </a:p>
          <a:p>
            <a:pPr marL="547687" marR="0" lvl="0" indent="-411162" algn="l" rtl="0">
              <a:lnSpc>
                <a:spcPct val="90000"/>
              </a:lnSpc>
              <a:spcBef>
                <a:spcPts val="700"/>
              </a:spcBef>
              <a:spcAft>
                <a:spcPts val="0"/>
              </a:spcAft>
              <a:buClr>
                <a:srgbClr val="7030A0"/>
              </a:buClr>
              <a:buSzPts val="3600"/>
              <a:buFont typeface="Arial"/>
              <a:buChar char="•"/>
            </a:pPr>
            <a:r>
              <a:rPr lang="en-US" sz="3600" b="0" i="0" u="none" dirty="0">
                <a:solidFill>
                  <a:schemeClr val="dk1"/>
                </a:solidFill>
                <a:latin typeface="Calibri"/>
                <a:ea typeface="Calibri"/>
                <a:cs typeface="Calibri"/>
                <a:sym typeface="Calibri"/>
              </a:rPr>
              <a:t>Practice and rehearse the PRIMERICA presentation</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30"/>
          <p:cNvSpPr txBox="1">
            <a:spLocks noGrp="1"/>
          </p:cNvSpPr>
          <p:nvPr>
            <p:ph type="title"/>
          </p:nvPr>
        </p:nvSpPr>
        <p:spPr>
          <a:xfrm>
            <a:off x="457200" y="304800"/>
            <a:ext cx="8229600" cy="10699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How will I Learn to Build?</a:t>
            </a:r>
            <a:endParaRPr/>
          </a:p>
        </p:txBody>
      </p:sp>
      <p:sp>
        <p:nvSpPr>
          <p:cNvPr id="513" name="Google Shape;513;p30"/>
          <p:cNvSpPr txBox="1"/>
          <p:nvPr/>
        </p:nvSpPr>
        <p:spPr>
          <a:xfrm>
            <a:off x="1447800" y="1219200"/>
            <a:ext cx="6705600" cy="52625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ahoma"/>
              <a:buNone/>
            </a:pPr>
            <a:r>
              <a:rPr lang="en-US" sz="2800" b="0" i="0" u="none" strike="noStrike" cap="none">
                <a:solidFill>
                  <a:schemeClr val="dk1"/>
                </a:solidFill>
                <a:latin typeface="Tahoma"/>
                <a:ea typeface="Tahoma"/>
                <a:cs typeface="Tahoma"/>
                <a:sym typeface="Tahoma"/>
              </a:rPr>
              <a:t>Field Training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Tahoma"/>
              <a:buNone/>
            </a:pPr>
            <a:r>
              <a:rPr lang="en-US" sz="2800" b="0" i="0" u="none" strike="noStrike" cap="none">
                <a:solidFill>
                  <a:schemeClr val="dk1"/>
                </a:solidFill>
                <a:latin typeface="Tahoma"/>
                <a:ea typeface="Tahoma"/>
                <a:cs typeface="Tahoma"/>
                <a:sym typeface="Tahoma"/>
              </a:rPr>
              <a:t>Fundamentals Training: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800"/>
              <a:buFont typeface="Tahoma"/>
              <a:buNone/>
            </a:pPr>
            <a:r>
              <a:rPr lang="en-US" sz="2800" b="0" i="0" u="none" strike="noStrike" cap="none">
                <a:solidFill>
                  <a:schemeClr val="dk1"/>
                </a:solidFill>
                <a:latin typeface="Tahoma"/>
                <a:ea typeface="Tahoma"/>
                <a:cs typeface="Tahoma"/>
                <a:sym typeface="Tahoma"/>
              </a:rPr>
              <a:t>Orientation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800"/>
              <a:buFont typeface="Tahoma"/>
              <a:buNone/>
            </a:pPr>
            <a:r>
              <a:rPr lang="en-US" sz="2800" b="0" i="0" u="none" strike="noStrike" cap="none">
                <a:solidFill>
                  <a:schemeClr val="dk1"/>
                </a:solidFill>
                <a:latin typeface="Tahoma"/>
                <a:ea typeface="Tahoma"/>
                <a:cs typeface="Tahoma"/>
                <a:sym typeface="Tahoma"/>
              </a:rPr>
              <a:t>  Prospecting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800"/>
              <a:buFont typeface="Tahoma"/>
              <a:buNone/>
            </a:pPr>
            <a:r>
              <a:rPr lang="en-US" sz="2800" b="0" i="0" u="none" strike="noStrike" cap="none">
                <a:solidFill>
                  <a:schemeClr val="dk1"/>
                </a:solidFill>
                <a:latin typeface="Tahoma"/>
                <a:ea typeface="Tahoma"/>
                <a:cs typeface="Tahoma"/>
                <a:sym typeface="Tahoma"/>
              </a:rPr>
              <a:t> Approach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800"/>
              <a:buFont typeface="Tahoma"/>
              <a:buNone/>
            </a:pPr>
            <a:r>
              <a:rPr lang="en-US" sz="2800" b="0" i="0" u="none" strike="noStrike" cap="none">
                <a:solidFill>
                  <a:schemeClr val="dk1"/>
                </a:solidFill>
                <a:latin typeface="Tahoma"/>
                <a:ea typeface="Tahoma"/>
                <a:cs typeface="Tahoma"/>
                <a:sym typeface="Tahoma"/>
              </a:rPr>
              <a:t> Presentation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800"/>
              <a:buFont typeface="Tahoma"/>
              <a:buNone/>
            </a:pPr>
            <a:r>
              <a:rPr lang="en-US" sz="2800" b="0" i="0" u="none" strike="noStrike" cap="none">
                <a:solidFill>
                  <a:schemeClr val="dk1"/>
                </a:solidFill>
                <a:latin typeface="Tahoma"/>
                <a:ea typeface="Tahoma"/>
                <a:cs typeface="Tahoma"/>
                <a:sym typeface="Tahoma"/>
              </a:rPr>
              <a:t> Follow Up</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800"/>
              <a:buFont typeface="Tahoma"/>
              <a:buNone/>
            </a:pPr>
            <a:r>
              <a:rPr lang="en-US" sz="2800" b="0" i="0" u="none" strike="noStrike" cap="none">
                <a:solidFill>
                  <a:schemeClr val="dk1"/>
                </a:solidFill>
                <a:latin typeface="Tahoma"/>
                <a:ea typeface="Tahoma"/>
                <a:cs typeface="Tahoma"/>
                <a:sym typeface="Tahoma"/>
              </a:rPr>
              <a:t> Start Up</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800"/>
              <a:buFont typeface="Tahoma"/>
              <a:buNone/>
            </a:pPr>
            <a:r>
              <a:rPr lang="en-US" sz="2800" b="0" i="0" u="none" strike="noStrike" cap="none">
                <a:solidFill>
                  <a:schemeClr val="dk1"/>
                </a:solidFill>
                <a:latin typeface="Tahoma"/>
                <a:ea typeface="Tahoma"/>
                <a:cs typeface="Tahoma"/>
                <a:sym typeface="Tahoma"/>
              </a:rPr>
              <a:t> Referrals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800"/>
              <a:buFont typeface="Tahoma"/>
              <a:buNone/>
            </a:pPr>
            <a:r>
              <a:rPr lang="en-US" sz="2800" b="0" i="0" u="none" strike="noStrike" cap="none">
                <a:solidFill>
                  <a:schemeClr val="dk1"/>
                </a:solidFill>
                <a:latin typeface="Tahoma"/>
                <a:ea typeface="Tahoma"/>
                <a:cs typeface="Tahoma"/>
                <a:sym typeface="Tahoma"/>
              </a:rPr>
              <a:t>Overcoming Objections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Tahoma"/>
              <a:buNone/>
            </a:pPr>
            <a:r>
              <a:rPr lang="en-US" sz="2800" b="0" i="0" u="none" strike="noStrike" cap="none">
                <a:solidFill>
                  <a:schemeClr val="dk1"/>
                </a:solidFill>
                <a:latin typeface="Tahoma"/>
                <a:ea typeface="Tahoma"/>
                <a:cs typeface="Tahoma"/>
                <a:sym typeface="Tahoma"/>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800"/>
              <a:buFont typeface="Tahoma"/>
              <a:buNone/>
            </a:pPr>
            <a:r>
              <a:rPr lang="en-US" sz="2800" b="0" i="0" u="none" strike="noStrike" cap="none">
                <a:solidFill>
                  <a:schemeClr val="dk1"/>
                </a:solidFill>
                <a:latin typeface="Tahoma"/>
                <a:ea typeface="Tahoma"/>
                <a:cs typeface="Tahoma"/>
                <a:sym typeface="Tahoma"/>
              </a:rPr>
              <a:t>Advanced Training Boot Camps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31"/>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How will I learn about products?</a:t>
            </a:r>
            <a:endParaRPr/>
          </a:p>
        </p:txBody>
      </p:sp>
      <p:sp>
        <p:nvSpPr>
          <p:cNvPr id="519" name="Google Shape;519;p31"/>
          <p:cNvSpPr txBox="1"/>
          <p:nvPr/>
        </p:nvSpPr>
        <p:spPr>
          <a:xfrm>
            <a:off x="1828800" y="2362200"/>
            <a:ext cx="6477000" cy="3540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Tahoma"/>
              <a:buNone/>
            </a:pPr>
            <a:r>
              <a:rPr lang="en-US" sz="3200" b="0" i="0" u="none" strike="noStrike" cap="none">
                <a:solidFill>
                  <a:srgbClr val="000000"/>
                </a:solidFill>
                <a:latin typeface="Tahoma"/>
                <a:ea typeface="Tahoma"/>
                <a:cs typeface="Tahoma"/>
                <a:sym typeface="Tahoma"/>
              </a:rPr>
              <a:t>Field Training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Tahoma"/>
              <a:buNone/>
            </a:pPr>
            <a:r>
              <a:rPr lang="en-US" sz="3200" b="0" i="0" u="none" strike="noStrike" cap="none">
                <a:solidFill>
                  <a:srgbClr val="000000"/>
                </a:solidFill>
                <a:latin typeface="Tahoma"/>
                <a:ea typeface="Tahoma"/>
                <a:cs typeface="Tahoma"/>
                <a:sym typeface="Tahoma"/>
              </a:rPr>
              <a:t>Fundamentals Training: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Tahoma"/>
              <a:buNone/>
            </a:pPr>
            <a:r>
              <a:rPr lang="en-US" sz="3200" b="0" i="0" u="none" strike="noStrike" cap="none">
                <a:solidFill>
                  <a:srgbClr val="000000"/>
                </a:solidFill>
                <a:latin typeface="Tahoma"/>
                <a:ea typeface="Tahoma"/>
                <a:cs typeface="Tahoma"/>
                <a:sym typeface="Tahoma"/>
              </a:rPr>
              <a:t>Insurance Basics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Tahoma"/>
              <a:buNone/>
            </a:pPr>
            <a:r>
              <a:rPr lang="en-US" sz="3200" b="0" i="0" u="none" strike="noStrike" cap="none">
                <a:solidFill>
                  <a:srgbClr val="000000"/>
                </a:solidFill>
                <a:latin typeface="Tahoma"/>
                <a:ea typeface="Tahoma"/>
                <a:cs typeface="Tahoma"/>
                <a:sym typeface="Tahoma"/>
              </a:rPr>
              <a:t>Securities Basics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Tahoma"/>
              <a:buNone/>
            </a:pPr>
            <a:r>
              <a:rPr lang="en-US" sz="3200" b="0" i="0" u="none" strike="noStrike" cap="none">
                <a:solidFill>
                  <a:srgbClr val="000000"/>
                </a:solidFill>
                <a:latin typeface="Tahoma"/>
                <a:ea typeface="Tahoma"/>
                <a:cs typeface="Tahoma"/>
                <a:sym typeface="Tahoma"/>
              </a:rPr>
              <a:t>Auto &amp; Home Solutions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3200"/>
              <a:buFont typeface="Calibri"/>
              <a:buNone/>
            </a:pPr>
            <a:endParaRPr sz="32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3200"/>
              <a:buFont typeface="Tahoma"/>
              <a:buNone/>
            </a:pPr>
            <a:r>
              <a:rPr lang="en-US" sz="3200" b="0" i="0" u="none" strike="noStrike" cap="none">
                <a:solidFill>
                  <a:srgbClr val="000000"/>
                </a:solidFill>
                <a:latin typeface="Tahoma"/>
                <a:ea typeface="Tahoma"/>
                <a:cs typeface="Tahoma"/>
                <a:sym typeface="Tahoma"/>
              </a:rPr>
              <a:t>Advanced Training Boot Camps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32"/>
          <p:cNvSpPr txBox="1">
            <a:spLocks noGrp="1"/>
          </p:cNvSpPr>
          <p:nvPr>
            <p:ph type="title"/>
          </p:nvPr>
        </p:nvSpPr>
        <p:spPr>
          <a:xfrm>
            <a:off x="457200" y="838200"/>
            <a:ext cx="8229600" cy="10699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What Happens to MY list?</a:t>
            </a:r>
            <a:endParaRPr/>
          </a:p>
        </p:txBody>
      </p:sp>
      <p:sp>
        <p:nvSpPr>
          <p:cNvPr id="525" name="Google Shape;525;p32"/>
          <p:cNvSpPr txBox="1"/>
          <p:nvPr/>
        </p:nvSpPr>
        <p:spPr>
          <a:xfrm>
            <a:off x="1028700" y="2057400"/>
            <a:ext cx="7086600" cy="34163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3600"/>
              <a:buFont typeface="Arial"/>
              <a:buChar char="•"/>
            </a:pPr>
            <a:r>
              <a:rPr lang="en-US" sz="3600" b="0" i="0" u="none" strike="noStrike" cap="none">
                <a:solidFill>
                  <a:schemeClr val="dk1"/>
                </a:solidFill>
                <a:latin typeface="Tahoma"/>
                <a:ea typeface="Tahoma"/>
                <a:cs typeface="Tahoma"/>
                <a:sym typeface="Tahoma"/>
              </a:rPr>
              <a:t>You bring enthusiasm and a prospect list to the table.</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3600"/>
              <a:buFont typeface="Arial"/>
              <a:buChar char="•"/>
            </a:pPr>
            <a:r>
              <a:rPr lang="en-US" sz="3600" b="0" i="0" u="none" strike="noStrike" cap="none">
                <a:solidFill>
                  <a:schemeClr val="dk1"/>
                </a:solidFill>
                <a:latin typeface="Tahoma"/>
                <a:ea typeface="Tahoma"/>
                <a:cs typeface="Tahoma"/>
                <a:sym typeface="Tahoma"/>
              </a:rPr>
              <a:t>We bring knowledge and experience to the table.</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3600"/>
              <a:buFont typeface="Arial"/>
              <a:buChar char="•"/>
            </a:pPr>
            <a:r>
              <a:rPr lang="en-US" sz="3600" b="0" i="0" u="none" strike="noStrike" cap="none">
                <a:solidFill>
                  <a:schemeClr val="dk1"/>
                </a:solidFill>
                <a:latin typeface="Tahoma"/>
                <a:ea typeface="Tahoma"/>
                <a:cs typeface="Tahoma"/>
                <a:sym typeface="Tahoma"/>
              </a:rPr>
              <a:t>Together, we will successfully help you build a team.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5"/>
          <p:cNvPicPr preferRelativeResize="0"/>
          <p:nvPr/>
        </p:nvPicPr>
        <p:blipFill rotWithShape="1">
          <a:blip r:embed="rId3">
            <a:alphaModFix/>
          </a:blip>
          <a:srcRect/>
          <a:stretch/>
        </p:blipFill>
        <p:spPr>
          <a:xfrm>
            <a:off x="0" y="857250"/>
            <a:ext cx="9144000"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pic>
        <p:nvPicPr>
          <p:cNvPr id="3" name="Picture 2">
            <a:extLst>
              <a:ext uri="{FF2B5EF4-FFF2-40B4-BE49-F238E27FC236}">
                <a16:creationId xmlns:a16="http://schemas.microsoft.com/office/drawing/2014/main" id="{A8798CF1-750A-4DD8-9015-83B90004F61D}"/>
              </a:ext>
            </a:extLst>
          </p:cNvPr>
          <p:cNvPicPr>
            <a:picLocks noChangeAspect="1"/>
          </p:cNvPicPr>
          <p:nvPr/>
        </p:nvPicPr>
        <p:blipFill>
          <a:blip r:embed="rId3"/>
          <a:stretch>
            <a:fillRect/>
          </a:stretch>
        </p:blipFill>
        <p:spPr>
          <a:xfrm>
            <a:off x="1845196" y="0"/>
            <a:ext cx="5453607"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34"/>
          <p:cNvSpPr txBox="1">
            <a:spLocks noGrp="1"/>
          </p:cNvSpPr>
          <p:nvPr>
            <p:ph type="title"/>
          </p:nvPr>
        </p:nvSpPr>
        <p:spPr>
          <a:xfrm>
            <a:off x="457200" y="1143000"/>
            <a:ext cx="8229600" cy="4038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7200"/>
              <a:buFont typeface="Calibri"/>
              <a:buNone/>
            </a:pPr>
            <a:r>
              <a:rPr lang="en-US" sz="7200" b="0" i="0" u="none">
                <a:solidFill>
                  <a:schemeClr val="dk1"/>
                </a:solidFill>
                <a:latin typeface="Calibri"/>
                <a:ea typeface="Calibri"/>
                <a:cs typeface="Calibri"/>
                <a:sym typeface="Calibri"/>
              </a:rPr>
              <a:t>Field Training Bonus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35"/>
          <p:cNvSpPr txBox="1">
            <a:spLocks noGrp="1"/>
          </p:cNvSpPr>
          <p:nvPr>
            <p:ph type="title"/>
          </p:nvPr>
        </p:nvSpPr>
        <p:spPr>
          <a:xfrm>
            <a:off x="628650" y="381000"/>
            <a:ext cx="7886700" cy="1066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800"/>
              <a:buFont typeface="Calibri"/>
              <a:buNone/>
            </a:pPr>
            <a:r>
              <a:rPr lang="en-US" sz="4800" b="1" i="0" u="none">
                <a:solidFill>
                  <a:schemeClr val="dk1"/>
                </a:solidFill>
                <a:latin typeface="Calibri"/>
                <a:ea typeface="Calibri"/>
                <a:cs typeface="Calibri"/>
                <a:sym typeface="Calibri"/>
              </a:rPr>
              <a:t>Important Vocabulary</a:t>
            </a:r>
            <a:endParaRPr/>
          </a:p>
        </p:txBody>
      </p:sp>
      <p:sp>
        <p:nvSpPr>
          <p:cNvPr id="541" name="Google Shape;541;p35"/>
          <p:cNvSpPr txBox="1"/>
          <p:nvPr/>
        </p:nvSpPr>
        <p:spPr>
          <a:xfrm>
            <a:off x="1066800" y="1676400"/>
            <a:ext cx="7924800" cy="39703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Calibri"/>
              <a:buNone/>
            </a:pPr>
            <a:r>
              <a:rPr lang="en-US" sz="3600" b="1" i="0" u="none" strike="noStrike" cap="none">
                <a:solidFill>
                  <a:schemeClr val="dk1"/>
                </a:solidFill>
                <a:latin typeface="Calibri"/>
                <a:ea typeface="Calibri"/>
                <a:cs typeface="Calibri"/>
                <a:sym typeface="Calibri"/>
              </a:rPr>
              <a:t>FTO</a:t>
            </a:r>
            <a:r>
              <a:rPr lang="en-US" sz="3600" b="0" i="0" u="none" strike="noStrike" cap="none">
                <a:solidFill>
                  <a:schemeClr val="dk1"/>
                </a:solidFill>
                <a:latin typeface="Calibri"/>
                <a:ea typeface="Calibri"/>
                <a:cs typeface="Calibri"/>
                <a:sym typeface="Calibri"/>
              </a:rPr>
              <a:t> – Field Training Observation</a:t>
            </a:r>
            <a:br>
              <a:rPr lang="en-US" sz="3600" b="0" i="0" u="none" strike="noStrike" cap="none">
                <a:solidFill>
                  <a:schemeClr val="dk1"/>
                </a:solidFill>
                <a:latin typeface="Calibri"/>
                <a:ea typeface="Calibri"/>
                <a:cs typeface="Calibri"/>
                <a:sym typeface="Calibri"/>
              </a:rPr>
            </a:br>
            <a:r>
              <a:rPr lang="en-US" sz="3600" b="1" i="0" u="none" strike="noStrike" cap="none">
                <a:solidFill>
                  <a:schemeClr val="dk1"/>
                </a:solidFill>
                <a:latin typeface="Calibri"/>
                <a:ea typeface="Calibri"/>
                <a:cs typeface="Calibri"/>
                <a:sym typeface="Calibri"/>
              </a:rPr>
              <a:t>Premium</a:t>
            </a:r>
            <a:r>
              <a:rPr lang="en-US" sz="3600" b="0" i="0" u="none" strike="noStrike" cap="none">
                <a:solidFill>
                  <a:schemeClr val="dk1"/>
                </a:solidFill>
                <a:latin typeface="Calibri"/>
                <a:ea typeface="Calibri"/>
                <a:cs typeface="Calibri"/>
                <a:sym typeface="Calibri"/>
              </a:rPr>
              <a:t> – amount client pays for policy</a:t>
            </a:r>
            <a:br>
              <a:rPr lang="en-US" sz="3600" b="0" i="0" u="none" strike="noStrike" cap="none">
                <a:solidFill>
                  <a:schemeClr val="dk1"/>
                </a:solidFill>
                <a:latin typeface="Calibri"/>
                <a:ea typeface="Calibri"/>
                <a:cs typeface="Calibri"/>
                <a:sym typeface="Calibri"/>
              </a:rPr>
            </a:br>
            <a:r>
              <a:rPr lang="en-US" sz="3600" b="1" i="0" u="none" strike="noStrike" cap="none">
                <a:solidFill>
                  <a:schemeClr val="dk1"/>
                </a:solidFill>
                <a:latin typeface="Calibri"/>
                <a:ea typeface="Calibri"/>
                <a:cs typeface="Calibri"/>
                <a:sym typeface="Calibri"/>
              </a:rPr>
              <a:t>BP </a:t>
            </a:r>
            <a:r>
              <a:rPr lang="en-US" sz="3600" b="0" i="0" u="none" strike="noStrike" cap="none">
                <a:solidFill>
                  <a:schemeClr val="dk1"/>
                </a:solidFill>
                <a:latin typeface="Calibri"/>
                <a:ea typeface="Calibri"/>
                <a:cs typeface="Calibri"/>
                <a:sym typeface="Calibri"/>
              </a:rPr>
              <a:t>– Bonusable Premium – client annual premium</a:t>
            </a:r>
            <a:br>
              <a:rPr lang="en-US" sz="3600" b="0" i="0" u="none" strike="noStrike" cap="none">
                <a:solidFill>
                  <a:schemeClr val="dk1"/>
                </a:solidFill>
                <a:latin typeface="Calibri"/>
                <a:ea typeface="Calibri"/>
                <a:cs typeface="Calibri"/>
                <a:sym typeface="Calibri"/>
              </a:rPr>
            </a:br>
            <a:r>
              <a:rPr lang="en-US" sz="3600" b="1" i="0" u="none" strike="noStrike" cap="none">
                <a:solidFill>
                  <a:schemeClr val="dk1"/>
                </a:solidFill>
                <a:latin typeface="Calibri"/>
                <a:ea typeface="Calibri"/>
                <a:cs typeface="Calibri"/>
                <a:sym typeface="Calibri"/>
              </a:rPr>
              <a:t>Unit</a:t>
            </a:r>
            <a:r>
              <a:rPr lang="en-US" sz="3600" b="0" i="0" u="none" strike="noStrike" cap="none">
                <a:solidFill>
                  <a:schemeClr val="dk1"/>
                </a:solidFill>
                <a:latin typeface="Calibri"/>
                <a:ea typeface="Calibri"/>
                <a:cs typeface="Calibri"/>
                <a:sym typeface="Calibri"/>
              </a:rPr>
              <a:t> – 1 personal recruit + 1000BP</a:t>
            </a:r>
            <a:br>
              <a:rPr lang="en-US" sz="3600" b="0" i="0" u="none" strike="noStrike" cap="none">
                <a:solidFill>
                  <a:schemeClr val="dk1"/>
                </a:solidFill>
                <a:latin typeface="Calibri"/>
                <a:ea typeface="Calibri"/>
                <a:cs typeface="Calibri"/>
                <a:sym typeface="Calibri"/>
              </a:rPr>
            </a:br>
            <a:r>
              <a:rPr lang="en-US" sz="3600" b="1" i="0" u="none" strike="noStrike" cap="none">
                <a:solidFill>
                  <a:schemeClr val="dk1"/>
                </a:solidFill>
                <a:latin typeface="Calibri"/>
                <a:ea typeface="Calibri"/>
                <a:cs typeface="Calibri"/>
                <a:sym typeface="Calibri"/>
              </a:rPr>
              <a:t>Exchange</a:t>
            </a:r>
            <a:r>
              <a:rPr lang="en-US" sz="3600" b="0" i="0" u="none" strike="noStrike" cap="none">
                <a:solidFill>
                  <a:schemeClr val="dk1"/>
                </a:solidFill>
                <a:latin typeface="Calibri"/>
                <a:ea typeface="Calibri"/>
                <a:cs typeface="Calibri"/>
                <a:sym typeface="Calibri"/>
              </a:rPr>
              <a:t> – 1</a:t>
            </a:r>
            <a:r>
              <a:rPr lang="en-US" sz="3600" b="0" i="0" u="none" strike="noStrike" cap="none" baseline="30000">
                <a:solidFill>
                  <a:schemeClr val="dk1"/>
                </a:solidFill>
                <a:latin typeface="Calibri"/>
                <a:ea typeface="Calibri"/>
                <a:cs typeface="Calibri"/>
                <a:sym typeface="Calibri"/>
              </a:rPr>
              <a:t>st</a:t>
            </a:r>
            <a:r>
              <a:rPr lang="en-US" sz="3600" b="0" i="0" u="none" strike="noStrike" cap="none">
                <a:solidFill>
                  <a:schemeClr val="dk1"/>
                </a:solidFill>
                <a:latin typeface="Calibri"/>
                <a:ea typeface="Calibri"/>
                <a:cs typeface="Calibri"/>
                <a:sym typeface="Calibri"/>
              </a:rPr>
              <a:t> three life sales in your market given up to activate your license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36"/>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800"/>
              <a:buFont typeface="Calibri"/>
              <a:buNone/>
            </a:pPr>
            <a:r>
              <a:rPr lang="en-US" sz="4800" b="1" i="0" u="none">
                <a:solidFill>
                  <a:schemeClr val="dk1"/>
                </a:solidFill>
                <a:latin typeface="Calibri"/>
                <a:ea typeface="Calibri"/>
                <a:cs typeface="Calibri"/>
                <a:sym typeface="Calibri"/>
              </a:rPr>
              <a:t>Client Annual Premium Example:</a:t>
            </a:r>
            <a:endParaRPr/>
          </a:p>
        </p:txBody>
      </p:sp>
      <p:sp>
        <p:nvSpPr>
          <p:cNvPr id="547" name="Google Shape;547;p36"/>
          <p:cNvSpPr txBox="1"/>
          <p:nvPr/>
        </p:nvSpPr>
        <p:spPr>
          <a:xfrm>
            <a:off x="628650" y="2133600"/>
            <a:ext cx="7981950" cy="23082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Calibri"/>
              <a:buNone/>
            </a:pPr>
            <a:r>
              <a:rPr lang="en-US" sz="3600" b="0" i="0" u="none" strike="noStrike" cap="none" dirty="0">
                <a:solidFill>
                  <a:schemeClr val="dk1"/>
                </a:solidFill>
                <a:latin typeface="Calibri"/>
                <a:ea typeface="Calibri"/>
                <a:cs typeface="Calibri"/>
                <a:sym typeface="Calibri"/>
              </a:rPr>
              <a:t>Client pays $</a:t>
            </a:r>
            <a:r>
              <a:rPr lang="en-US" sz="3600" dirty="0">
                <a:solidFill>
                  <a:schemeClr val="dk1"/>
                </a:solidFill>
                <a:latin typeface="Calibri"/>
                <a:ea typeface="Calibri"/>
                <a:cs typeface="Calibri"/>
                <a:sym typeface="Calibri"/>
              </a:rPr>
              <a:t>83.33</a:t>
            </a:r>
            <a:r>
              <a:rPr lang="en-US" sz="3600" b="0" i="0" u="none" strike="noStrike" cap="none" dirty="0">
                <a:solidFill>
                  <a:schemeClr val="dk1"/>
                </a:solidFill>
                <a:latin typeface="Calibri"/>
                <a:ea typeface="Calibri"/>
                <a:cs typeface="Calibri"/>
                <a:sym typeface="Calibri"/>
              </a:rPr>
              <a:t> per month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600"/>
              <a:buFont typeface="Calibri"/>
              <a:buNone/>
            </a:pPr>
            <a:r>
              <a:rPr lang="en-US" sz="3600" b="0" i="0" u="none" strike="noStrike" cap="none" dirty="0">
                <a:solidFill>
                  <a:schemeClr val="dk1"/>
                </a:solidFill>
                <a:latin typeface="Calibri"/>
                <a:ea typeface="Calibri"/>
                <a:cs typeface="Calibri"/>
                <a:sym typeface="Calibri"/>
              </a:rPr>
              <a:t>	</a:t>
            </a:r>
            <a:r>
              <a:rPr lang="en-US" sz="3600" b="0" i="0" u="sng" strike="noStrike" cap="none" dirty="0">
                <a:solidFill>
                  <a:schemeClr val="dk1"/>
                </a:solidFill>
                <a:latin typeface="Calibri"/>
                <a:ea typeface="Calibri"/>
                <a:cs typeface="Calibri"/>
                <a:sym typeface="Calibri"/>
              </a:rPr>
              <a:t>X 12 months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600"/>
              <a:buFont typeface="Calibri"/>
              <a:buNone/>
            </a:pPr>
            <a:r>
              <a:rPr lang="en-US" sz="3600" b="0" i="0" u="none" strike="noStrike" cap="none" dirty="0">
                <a:solidFill>
                  <a:schemeClr val="dk1"/>
                </a:solidFill>
                <a:latin typeface="Calibri"/>
                <a:ea typeface="Calibri"/>
                <a:cs typeface="Calibri"/>
                <a:sym typeface="Calibri"/>
              </a:rPr>
              <a:t>	1000 = Bonusable Premium 				(BP)</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37"/>
          <p:cNvSpPr txBox="1">
            <a:spLocks noGrp="1"/>
          </p:cNvSpPr>
          <p:nvPr>
            <p:ph type="title"/>
          </p:nvPr>
        </p:nvSpPr>
        <p:spPr>
          <a:xfrm>
            <a:off x="628650" y="365125"/>
            <a:ext cx="7886700" cy="1325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6000"/>
              <a:buFont typeface="Calibri"/>
              <a:buNone/>
            </a:pPr>
            <a:r>
              <a:rPr lang="en-US" sz="6000" b="0" i="0" u="none" dirty="0">
                <a:solidFill>
                  <a:schemeClr val="dk1"/>
                </a:solidFill>
                <a:latin typeface="Calibri"/>
                <a:ea typeface="Calibri"/>
                <a:cs typeface="Calibri"/>
                <a:sym typeface="Calibri"/>
              </a:rPr>
              <a:t>How you get paid </a:t>
            </a:r>
            <a:r>
              <a:rPr lang="en-US" sz="6000" dirty="0"/>
              <a:t>before licensed</a:t>
            </a:r>
            <a:endParaRPr dirty="0"/>
          </a:p>
        </p:txBody>
      </p:sp>
      <p:sp>
        <p:nvSpPr>
          <p:cNvPr id="553" name="Google Shape;553;p37"/>
          <p:cNvSpPr txBox="1"/>
          <p:nvPr/>
        </p:nvSpPr>
        <p:spPr>
          <a:xfrm>
            <a:off x="762000" y="1938337"/>
            <a:ext cx="7620000" cy="45545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Tahoma"/>
              <a:buNone/>
            </a:pPr>
            <a:r>
              <a:rPr lang="en-US" sz="2400" b="0" i="0" u="none" strike="noStrike" cap="none" dirty="0">
                <a:solidFill>
                  <a:schemeClr val="dk1"/>
                </a:solidFill>
                <a:latin typeface="Tahoma"/>
                <a:ea typeface="Tahoma"/>
                <a:cs typeface="Tahoma"/>
                <a:sym typeface="Tahoma"/>
              </a:rPr>
              <a:t>Bank </a:t>
            </a:r>
            <a:r>
              <a:rPr lang="en-US" sz="2400" b="0" i="0" u="none" strike="noStrike" cap="none" dirty="0">
                <a:solidFill>
                  <a:srgbClr val="385623"/>
                </a:solidFill>
                <a:latin typeface="Tahoma"/>
                <a:ea typeface="Tahoma"/>
                <a:cs typeface="Tahoma"/>
                <a:sym typeface="Tahoma"/>
              </a:rPr>
              <a:t>$200 </a:t>
            </a:r>
            <a:r>
              <a:rPr lang="en-US" sz="2400" b="0" i="0" u="none" strike="noStrike" cap="none" dirty="0">
                <a:solidFill>
                  <a:schemeClr val="dk1"/>
                </a:solidFill>
                <a:latin typeface="Tahoma"/>
                <a:ea typeface="Tahoma"/>
                <a:cs typeface="Tahoma"/>
                <a:sym typeface="Tahoma"/>
              </a:rPr>
              <a:t>for every Unit in your Field Training Process!!!!!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Calibri"/>
              <a:buNone/>
            </a:pPr>
            <a:endParaRPr sz="2400" b="0" i="0" u="none" strike="noStrike" cap="none" dirty="0">
              <a:solidFill>
                <a:schemeClr val="dk1"/>
              </a:solidFill>
              <a:latin typeface="Tahoma"/>
              <a:ea typeface="Tahoma"/>
              <a:cs typeface="Tahoma"/>
              <a:sym typeface="Tahoma"/>
            </a:endParaRPr>
          </a:p>
          <a:p>
            <a:pPr marL="0" marR="0" lvl="0" indent="0" algn="ctr" rtl="0">
              <a:lnSpc>
                <a:spcPct val="100000"/>
              </a:lnSpc>
              <a:spcBef>
                <a:spcPts val="0"/>
              </a:spcBef>
              <a:spcAft>
                <a:spcPts val="0"/>
              </a:spcAft>
              <a:buClr>
                <a:schemeClr val="dk1"/>
              </a:buClr>
              <a:buSzPts val="2400"/>
              <a:buFont typeface="Tahoma"/>
              <a:buNone/>
            </a:pPr>
            <a:r>
              <a:rPr lang="en-US" sz="2400" b="0" i="0" u="none" strike="noStrike" cap="none" dirty="0">
                <a:solidFill>
                  <a:schemeClr val="dk1"/>
                </a:solidFill>
                <a:latin typeface="Tahoma"/>
                <a:ea typeface="Tahoma"/>
                <a:cs typeface="Tahoma"/>
                <a:sym typeface="Tahoma"/>
              </a:rPr>
              <a:t>Unit = 1 Personal Recruit + 1000BP FTO = $200</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3600"/>
              <a:buFont typeface="Tahoma"/>
              <a:buNone/>
            </a:pPr>
            <a:r>
              <a:rPr lang="en-US" sz="3600" b="1" dirty="0">
                <a:solidFill>
                  <a:schemeClr val="dk1"/>
                </a:solidFill>
                <a:latin typeface="Tahoma"/>
                <a:ea typeface="Tahoma"/>
                <a:cs typeface="Tahoma"/>
                <a:sym typeface="Tahoma"/>
              </a:rPr>
              <a:t>5</a:t>
            </a:r>
            <a:r>
              <a:rPr lang="en-US" sz="3600" b="1" i="0" u="none" strike="noStrike" cap="none" dirty="0">
                <a:solidFill>
                  <a:schemeClr val="dk1"/>
                </a:solidFill>
                <a:latin typeface="Tahoma"/>
                <a:ea typeface="Tahoma"/>
                <a:cs typeface="Tahoma"/>
                <a:sym typeface="Tahoma"/>
              </a:rPr>
              <a:t> Units + your logon bonus = </a:t>
            </a:r>
            <a:r>
              <a:rPr lang="en-US" sz="3600" b="1" i="0" u="none" strike="noStrike" cap="none" dirty="0">
                <a:solidFill>
                  <a:srgbClr val="385623"/>
                </a:solidFill>
                <a:latin typeface="Tahoma"/>
                <a:ea typeface="Tahoma"/>
                <a:cs typeface="Tahoma"/>
                <a:sym typeface="Tahoma"/>
              </a:rPr>
              <a:t>$</a:t>
            </a:r>
            <a:r>
              <a:rPr lang="en-US" sz="3600" b="1" dirty="0">
                <a:solidFill>
                  <a:srgbClr val="385623"/>
                </a:solidFill>
                <a:latin typeface="Tahoma"/>
                <a:ea typeface="Tahoma"/>
                <a:cs typeface="Tahoma"/>
                <a:sym typeface="Tahoma"/>
              </a:rPr>
              <a:t>1050</a:t>
            </a:r>
            <a:r>
              <a:rPr lang="en-US" sz="3600" b="1" i="0" u="none" strike="noStrike" cap="none" dirty="0">
                <a:solidFill>
                  <a:srgbClr val="385623"/>
                </a:solidFill>
                <a:latin typeface="Tahoma"/>
                <a:ea typeface="Tahoma"/>
                <a:cs typeface="Tahoma"/>
                <a:sym typeface="Tahoma"/>
              </a:rPr>
              <a:t>!!!!!!</a:t>
            </a:r>
            <a:endParaRPr sz="1400" b="0" i="0" u="none" strike="noStrike" cap="none" dirty="0">
              <a:solidFill>
                <a:srgbClr val="385623"/>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Tahoma"/>
              <a:ea typeface="Tahoma"/>
              <a:cs typeface="Tahoma"/>
              <a:sym typeface="Tahoma"/>
            </a:endParaRPr>
          </a:p>
          <a:p>
            <a:pPr marL="0" marR="0" lvl="0" indent="0" algn="ctr" rtl="0">
              <a:lnSpc>
                <a:spcPct val="100000"/>
              </a:lnSpc>
              <a:spcBef>
                <a:spcPts val="0"/>
              </a:spcBef>
              <a:spcAft>
                <a:spcPts val="0"/>
              </a:spcAft>
              <a:buClr>
                <a:schemeClr val="dk1"/>
              </a:buClr>
              <a:buSzPts val="2800"/>
              <a:buFont typeface="Tahoma"/>
              <a:buNone/>
            </a:pPr>
            <a:r>
              <a:rPr lang="en-US" sz="2800" b="1" i="0" u="none" strike="noStrike" cap="none" dirty="0">
                <a:solidFill>
                  <a:schemeClr val="dk1"/>
                </a:solidFill>
                <a:latin typeface="Tahoma"/>
                <a:ea typeface="Tahoma"/>
                <a:cs typeface="Tahoma"/>
                <a:sym typeface="Tahoma"/>
              </a:rPr>
              <a:t>Qualify for Unlimited Units!!!!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Tahoma"/>
              <a:ea typeface="Tahoma"/>
              <a:cs typeface="Tahoma"/>
              <a:sym typeface="Tahoma"/>
            </a:endParaRPr>
          </a:p>
          <a:p>
            <a:pPr marL="0" marR="0" lvl="0" indent="0" algn="ctr" rtl="0">
              <a:lnSpc>
                <a:spcPct val="100000"/>
              </a:lnSpc>
              <a:spcBef>
                <a:spcPts val="0"/>
              </a:spcBef>
              <a:spcAft>
                <a:spcPts val="0"/>
              </a:spcAft>
              <a:buClr>
                <a:schemeClr val="dk1"/>
              </a:buClr>
              <a:buSzPts val="1800"/>
              <a:buFont typeface="Tahoma"/>
              <a:buNone/>
            </a:pPr>
            <a:r>
              <a:rPr lang="en-US" sz="1800" b="0" i="0" u="none" strike="noStrike" cap="none" dirty="0">
                <a:solidFill>
                  <a:schemeClr val="dk1"/>
                </a:solidFill>
                <a:latin typeface="Tahoma"/>
                <a:ea typeface="Tahoma"/>
                <a:cs typeface="Tahoma"/>
                <a:sym typeface="Tahoma"/>
              </a:rPr>
              <a:t>Put your field leader to work for you, build your team and get paid!!</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800"/>
              <a:buFont typeface="Tahoma"/>
              <a:buNone/>
            </a:pPr>
            <a:r>
              <a:rPr lang="en-US" sz="2800" b="1" i="0" u="none" strike="noStrike" cap="none" dirty="0">
                <a:solidFill>
                  <a:schemeClr val="dk1"/>
                </a:solidFill>
                <a:latin typeface="Tahoma"/>
                <a:ea typeface="Tahoma"/>
                <a:cs typeface="Tahoma"/>
                <a:sym typeface="Tahoma"/>
              </a:rPr>
              <a:t>It’s a win win!!!!</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200"/>
              <a:buFont typeface="Tahoma"/>
              <a:buNone/>
            </a:pPr>
            <a:r>
              <a:rPr lang="en-US" sz="1200" b="0" i="0" u="none" strike="noStrike" cap="none" dirty="0">
                <a:solidFill>
                  <a:schemeClr val="dk1"/>
                </a:solidFill>
                <a:latin typeface="Tahoma"/>
                <a:ea typeface="Tahoma"/>
                <a:cs typeface="Tahoma"/>
                <a:sym typeface="Tahoma"/>
              </a:rPr>
              <a:t>*must complete PFSU in </a:t>
            </a:r>
            <a:r>
              <a:rPr lang="en-US" sz="1200" dirty="0">
                <a:solidFill>
                  <a:schemeClr val="dk1"/>
                </a:solidFill>
                <a:latin typeface="Tahoma"/>
                <a:ea typeface="Tahoma"/>
                <a:cs typeface="Tahoma"/>
                <a:sym typeface="Tahoma"/>
              </a:rPr>
              <a:t>60</a:t>
            </a:r>
            <a:r>
              <a:rPr lang="en-US" sz="1200" b="0" i="0" u="none" strike="noStrike" cap="none" dirty="0">
                <a:solidFill>
                  <a:schemeClr val="dk1"/>
                </a:solidFill>
                <a:latin typeface="Tahoma"/>
                <a:ea typeface="Tahoma"/>
                <a:cs typeface="Tahoma"/>
                <a:sym typeface="Tahoma"/>
              </a:rPr>
              <a:t> days and pass your life license in 90 to qualify</a:t>
            </a:r>
            <a:endParaRPr sz="1400" b="0" i="0" u="none" strike="noStrike" cap="none" dirty="0">
              <a:solidFill>
                <a:srgbClr val="000000"/>
              </a:solidFill>
              <a:latin typeface="Arial"/>
              <a:ea typeface="Arial"/>
              <a:cs typeface="Arial"/>
              <a:sym typeface="Arial"/>
            </a:endParaRPr>
          </a:p>
        </p:txBody>
      </p:sp>
      <p:sp>
        <p:nvSpPr>
          <p:cNvPr id="554" name="Google Shape;554;p37"/>
          <p:cNvSpPr/>
          <p:nvPr/>
        </p:nvSpPr>
        <p:spPr>
          <a:xfrm>
            <a:off x="5777120" y="1168400"/>
            <a:ext cx="3352800" cy="3505200"/>
          </a:xfrm>
          <a:custGeom>
            <a:avLst/>
            <a:gdLst/>
            <a:ahLst/>
            <a:cxnLst/>
            <a:rect l="l" t="t" r="r" b="b"/>
            <a:pathLst>
              <a:path w="3352800" h="3505200" extrusionOk="0">
                <a:moveTo>
                  <a:pt x="4" y="1338864"/>
                </a:moveTo>
                <a:lnTo>
                  <a:pt x="1280663" y="1338873"/>
                </a:lnTo>
                <a:lnTo>
                  <a:pt x="1676400" y="0"/>
                </a:lnTo>
                <a:lnTo>
                  <a:pt x="2072137" y="1338873"/>
                </a:lnTo>
                <a:lnTo>
                  <a:pt x="3352796" y="1338864"/>
                </a:lnTo>
                <a:lnTo>
                  <a:pt x="2316716" y="2166324"/>
                </a:lnTo>
                <a:lnTo>
                  <a:pt x="2712470" y="3505191"/>
                </a:lnTo>
                <a:lnTo>
                  <a:pt x="1676400" y="2677716"/>
                </a:lnTo>
                <a:lnTo>
                  <a:pt x="640330" y="3505191"/>
                </a:lnTo>
                <a:lnTo>
                  <a:pt x="1036084" y="2166324"/>
                </a:lnTo>
                <a:lnTo>
                  <a:pt x="4" y="1338864"/>
                </a:lnTo>
                <a:close/>
              </a:path>
            </a:pathLst>
          </a:custGeom>
          <a:solidFill>
            <a:srgbClr val="FFC000"/>
          </a:solidFill>
          <a:ln w="12700" cap="flat" cmpd="sng">
            <a:solidFill>
              <a:srgbClr val="BC8C00"/>
            </a:solidFill>
            <a:prstDash val="solid"/>
            <a:miter lim="524288"/>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5" name="Google Shape;555;p37"/>
          <p:cNvSpPr txBox="1"/>
          <p:nvPr/>
        </p:nvSpPr>
        <p:spPr>
          <a:xfrm>
            <a:off x="6767720" y="2673039"/>
            <a:ext cx="1371600" cy="1016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Calibri"/>
              <a:buNone/>
            </a:pPr>
            <a:r>
              <a:rPr lang="en-US" sz="2000" b="1" i="0" u="none" strike="noStrike" cap="none" dirty="0">
                <a:solidFill>
                  <a:schemeClr val="dk1"/>
                </a:solidFill>
                <a:latin typeface="Calibri"/>
                <a:ea typeface="Calibri"/>
                <a:cs typeface="Calibri"/>
                <a:sym typeface="Calibri"/>
              </a:rPr>
              <a:t>District Promotion</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Calibri"/>
              <a:buNone/>
            </a:pPr>
            <a:r>
              <a:rPr lang="en-US" sz="2000" b="1" i="0" u="none" strike="noStrike" cap="none" dirty="0">
                <a:solidFill>
                  <a:schemeClr val="dk1"/>
                </a:solidFill>
                <a:latin typeface="Calibri"/>
                <a:ea typeface="Calibri"/>
                <a:cs typeface="Calibri"/>
                <a:sym typeface="Calibri"/>
              </a:rPr>
              <a:t>50%</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559"/>
        <p:cNvGrpSpPr/>
        <p:nvPr/>
      </p:nvGrpSpPr>
      <p:grpSpPr>
        <a:xfrm>
          <a:off x="0" y="0"/>
          <a:ext cx="0" cy="0"/>
          <a:chOff x="0" y="0"/>
          <a:chExt cx="0" cy="0"/>
        </a:xfrm>
      </p:grpSpPr>
      <p:sp>
        <p:nvSpPr>
          <p:cNvPr id="560" name="Google Shape;560;p38"/>
          <p:cNvSpPr txBox="1">
            <a:spLocks noGrp="1"/>
          </p:cNvSpPr>
          <p:nvPr>
            <p:ph type="ctrTitle"/>
          </p:nvPr>
        </p:nvSpPr>
        <p:spPr>
          <a:xfrm>
            <a:off x="1143000" y="228600"/>
            <a:ext cx="6858000" cy="154463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500"/>
              <a:buFont typeface="Calibri"/>
              <a:buNone/>
            </a:pPr>
            <a:r>
              <a:rPr lang="en-US" sz="4500" b="1" i="0" u="none">
                <a:solidFill>
                  <a:schemeClr val="dk1"/>
                </a:solidFill>
                <a:latin typeface="Calibri"/>
                <a:ea typeface="Calibri"/>
                <a:cs typeface="Calibri"/>
                <a:sym typeface="Calibri"/>
              </a:rPr>
              <a:t>District Leader Commission Example</a:t>
            </a:r>
            <a:endParaRPr/>
          </a:p>
        </p:txBody>
      </p:sp>
      <p:sp>
        <p:nvSpPr>
          <p:cNvPr id="561" name="Google Shape;561;p38"/>
          <p:cNvSpPr txBox="1">
            <a:spLocks noGrp="1"/>
          </p:cNvSpPr>
          <p:nvPr>
            <p:ph type="subTitle" idx="1"/>
          </p:nvPr>
        </p:nvSpPr>
        <p:spPr>
          <a:xfrm>
            <a:off x="1143000" y="2133600"/>
            <a:ext cx="6858000" cy="4572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None/>
            </a:pPr>
            <a:r>
              <a:rPr lang="en-US" sz="3600" b="0" i="0" u="none" dirty="0">
                <a:solidFill>
                  <a:schemeClr val="dk1"/>
                </a:solidFill>
                <a:latin typeface="Calibri"/>
                <a:ea typeface="Calibri"/>
                <a:cs typeface="Calibri"/>
                <a:sym typeface="Calibri"/>
              </a:rPr>
              <a:t>1000 BP</a:t>
            </a:r>
            <a:endParaRPr dirty="0"/>
          </a:p>
          <a:p>
            <a:pPr marL="0" lvl="0" indent="0" algn="ctr" rtl="0">
              <a:lnSpc>
                <a:spcPct val="90000"/>
              </a:lnSpc>
              <a:spcBef>
                <a:spcPts val="700"/>
              </a:spcBef>
              <a:spcAft>
                <a:spcPts val="0"/>
              </a:spcAft>
              <a:buClr>
                <a:schemeClr val="dk1"/>
              </a:buClr>
              <a:buSzPts val="3600"/>
              <a:buNone/>
            </a:pPr>
            <a:r>
              <a:rPr lang="en-US" sz="3600" b="0" i="0" u="sng" dirty="0">
                <a:solidFill>
                  <a:schemeClr val="dk1"/>
                </a:solidFill>
                <a:latin typeface="Calibri"/>
                <a:ea typeface="Calibri"/>
                <a:cs typeface="Calibri"/>
                <a:sym typeface="Calibri"/>
              </a:rPr>
              <a:t>-75 Policy Fee</a:t>
            </a:r>
            <a:endParaRPr dirty="0"/>
          </a:p>
          <a:p>
            <a:pPr marL="0" lvl="0" indent="0" algn="ctr" rtl="0">
              <a:lnSpc>
                <a:spcPct val="90000"/>
              </a:lnSpc>
              <a:spcBef>
                <a:spcPts val="700"/>
              </a:spcBef>
              <a:spcAft>
                <a:spcPts val="0"/>
              </a:spcAft>
              <a:buClr>
                <a:schemeClr val="dk1"/>
              </a:buClr>
              <a:buSzPts val="3600"/>
              <a:buNone/>
            </a:pPr>
            <a:r>
              <a:rPr lang="en-US" sz="3600" dirty="0"/>
              <a:t>9</a:t>
            </a:r>
            <a:r>
              <a:rPr lang="en-US" sz="3600" b="0" i="0" u="none" dirty="0">
                <a:solidFill>
                  <a:schemeClr val="dk1"/>
                </a:solidFill>
                <a:latin typeface="Calibri"/>
                <a:ea typeface="Calibri"/>
                <a:cs typeface="Calibri"/>
                <a:sym typeface="Calibri"/>
              </a:rPr>
              <a:t>25 Total Commission</a:t>
            </a:r>
            <a:endParaRPr dirty="0"/>
          </a:p>
          <a:p>
            <a:pPr marL="0" lvl="0" indent="0" algn="ctr" rtl="0">
              <a:lnSpc>
                <a:spcPct val="90000"/>
              </a:lnSpc>
              <a:spcBef>
                <a:spcPts val="700"/>
              </a:spcBef>
              <a:spcAft>
                <a:spcPts val="0"/>
              </a:spcAft>
              <a:buClr>
                <a:schemeClr val="dk1"/>
              </a:buClr>
              <a:buSzPts val="3600"/>
              <a:buNone/>
            </a:pPr>
            <a:r>
              <a:rPr lang="en-US" sz="3600" b="0" i="0" u="sng" dirty="0">
                <a:solidFill>
                  <a:schemeClr val="dk1"/>
                </a:solidFill>
                <a:latin typeface="Calibri"/>
                <a:ea typeface="Calibri"/>
                <a:cs typeface="Calibri"/>
                <a:sym typeface="Calibri"/>
              </a:rPr>
              <a:t>X 50% District Level</a:t>
            </a:r>
            <a:endParaRPr dirty="0"/>
          </a:p>
          <a:p>
            <a:pPr marL="0" lvl="0" indent="0" algn="ctr" rtl="0">
              <a:lnSpc>
                <a:spcPct val="90000"/>
              </a:lnSpc>
              <a:spcBef>
                <a:spcPts val="700"/>
              </a:spcBef>
              <a:spcAft>
                <a:spcPts val="0"/>
              </a:spcAft>
              <a:buClr>
                <a:schemeClr val="dk1"/>
              </a:buClr>
              <a:buSzPts val="3600"/>
              <a:buNone/>
            </a:pPr>
            <a:r>
              <a:rPr lang="en-US" sz="3600" b="0" i="0" u="none" dirty="0">
                <a:solidFill>
                  <a:schemeClr val="dk1"/>
                </a:solidFill>
                <a:latin typeface="Calibri"/>
                <a:ea typeface="Calibri"/>
                <a:cs typeface="Calibri"/>
                <a:sym typeface="Calibri"/>
              </a:rPr>
              <a:t>$462.50 Total Commission</a:t>
            </a:r>
            <a:endParaRPr dirty="0"/>
          </a:p>
          <a:p>
            <a:pPr marL="0" lvl="0" indent="0" algn="ctr" rtl="0">
              <a:lnSpc>
                <a:spcPct val="90000"/>
              </a:lnSpc>
              <a:spcBef>
                <a:spcPts val="700"/>
              </a:spcBef>
              <a:spcAft>
                <a:spcPts val="0"/>
              </a:spcAft>
              <a:buClr>
                <a:schemeClr val="dk1"/>
              </a:buClr>
              <a:buSzPts val="3600"/>
              <a:buNone/>
            </a:pPr>
            <a:r>
              <a:rPr lang="en-US" sz="3600" b="0" i="0" u="sng" dirty="0">
                <a:solidFill>
                  <a:schemeClr val="dk1"/>
                </a:solidFill>
                <a:latin typeface="Calibri"/>
                <a:ea typeface="Calibri"/>
                <a:cs typeface="Calibri"/>
                <a:sym typeface="Calibri"/>
              </a:rPr>
              <a:t>X 75% Advance</a:t>
            </a:r>
            <a:endParaRPr dirty="0"/>
          </a:p>
          <a:p>
            <a:pPr marL="0" lvl="0" indent="0" algn="ctr" rtl="0">
              <a:lnSpc>
                <a:spcPct val="90000"/>
              </a:lnSpc>
              <a:spcBef>
                <a:spcPts val="700"/>
              </a:spcBef>
              <a:spcAft>
                <a:spcPts val="0"/>
              </a:spcAft>
              <a:buClr>
                <a:schemeClr val="dk1"/>
              </a:buClr>
              <a:buSzPts val="3600"/>
              <a:buNone/>
            </a:pPr>
            <a:r>
              <a:rPr lang="en-US" sz="3600" b="1" i="0" u="none" dirty="0">
                <a:solidFill>
                  <a:schemeClr val="dk1"/>
                </a:solidFill>
                <a:latin typeface="Calibri"/>
                <a:ea typeface="Calibri"/>
                <a:cs typeface="Calibri"/>
                <a:sym typeface="Calibri"/>
              </a:rPr>
              <a:t>$</a:t>
            </a:r>
            <a:r>
              <a:rPr lang="en-US" sz="3600" b="1" dirty="0"/>
              <a:t>346</a:t>
            </a:r>
            <a:r>
              <a:rPr lang="en-US" sz="3600" b="1" i="0" u="none" dirty="0">
                <a:solidFill>
                  <a:schemeClr val="dk1"/>
                </a:solidFill>
                <a:latin typeface="Calibri"/>
                <a:ea typeface="Calibri"/>
                <a:cs typeface="Calibri"/>
                <a:sym typeface="Calibri"/>
              </a:rPr>
              <a:t>.88 Advance Commission</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39"/>
          <p:cNvSpPr txBox="1">
            <a:spLocks noGrp="1"/>
          </p:cNvSpPr>
          <p:nvPr>
            <p:ph type="title"/>
          </p:nvPr>
        </p:nvSpPr>
        <p:spPr>
          <a:xfrm>
            <a:off x="457200" y="762000"/>
            <a:ext cx="82296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Field Training </a:t>
            </a:r>
            <a:endParaRPr/>
          </a:p>
        </p:txBody>
      </p:sp>
      <p:sp>
        <p:nvSpPr>
          <p:cNvPr id="567" name="Google Shape;567;p39"/>
          <p:cNvSpPr txBox="1">
            <a:spLocks noGrp="1"/>
          </p:cNvSpPr>
          <p:nvPr>
            <p:ph type="body" idx="1"/>
          </p:nvPr>
        </p:nvSpPr>
        <p:spPr>
          <a:xfrm>
            <a:off x="304800" y="2209800"/>
            <a:ext cx="8382000" cy="3352800"/>
          </a:xfrm>
          <a:prstGeom prst="rect">
            <a:avLst/>
          </a:prstGeom>
          <a:noFill/>
          <a:ln>
            <a:noFill/>
          </a:ln>
        </p:spPr>
        <p:txBody>
          <a:bodyPr spcFirstLastPara="1" wrap="square" lIns="91425" tIns="45700" rIns="91425" bIns="45700" anchor="t" anchorCtr="0">
            <a:noAutofit/>
          </a:bodyPr>
          <a:lstStyle/>
          <a:p>
            <a:pPr marL="171450" marR="0" lvl="0" indent="-171450" algn="just" rtl="0">
              <a:lnSpc>
                <a:spcPct val="90000"/>
              </a:lnSpc>
              <a:spcBef>
                <a:spcPts val="0"/>
              </a:spcBef>
              <a:spcAft>
                <a:spcPts val="0"/>
              </a:spcAft>
              <a:buClr>
                <a:schemeClr val="dk1"/>
              </a:buClr>
              <a:buSzPts val="3600"/>
              <a:buFont typeface="Arial"/>
              <a:buNone/>
            </a:pPr>
            <a:r>
              <a:rPr lang="en-US" sz="3600" b="0" i="0" u="none">
                <a:solidFill>
                  <a:schemeClr val="dk1"/>
                </a:solidFill>
                <a:latin typeface="Calibri"/>
                <a:ea typeface="Calibri"/>
                <a:cs typeface="Calibri"/>
                <a:sym typeface="Calibri"/>
              </a:rPr>
              <a:t>   As a new representative with PRIMERICA , your family, friends, work associates, etc. will base most of their decisions about the company on the impression you give them.  The people you talk to want to know you are excited, focused and determined.  A positive, excited, tough, and committed attitude is attractive to other people.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40"/>
          <p:cNvSpPr txBox="1">
            <a:spLocks noGrp="1"/>
          </p:cNvSpPr>
          <p:nvPr>
            <p:ph type="title"/>
          </p:nvPr>
        </p:nvSpPr>
        <p:spPr>
          <a:xfrm>
            <a:off x="381000" y="381000"/>
            <a:ext cx="82296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Field Training</a:t>
            </a:r>
            <a:endParaRPr/>
          </a:p>
        </p:txBody>
      </p:sp>
      <p:sp>
        <p:nvSpPr>
          <p:cNvPr id="573" name="Google Shape;573;p40"/>
          <p:cNvSpPr txBox="1">
            <a:spLocks noGrp="1"/>
          </p:cNvSpPr>
          <p:nvPr>
            <p:ph type="body" idx="1"/>
          </p:nvPr>
        </p:nvSpPr>
        <p:spPr>
          <a:xfrm>
            <a:off x="685800" y="1981200"/>
            <a:ext cx="7772400" cy="4079875"/>
          </a:xfrm>
          <a:prstGeom prst="rect">
            <a:avLst/>
          </a:prstGeom>
          <a:noFill/>
          <a:ln>
            <a:noFill/>
          </a:ln>
        </p:spPr>
        <p:txBody>
          <a:bodyPr spcFirstLastPara="1" wrap="square" lIns="91425" tIns="45700" rIns="91425" bIns="45700" anchor="t" anchorCtr="0">
            <a:noAutofit/>
          </a:bodyPr>
          <a:lstStyle/>
          <a:p>
            <a:pPr marL="171450" marR="0" lvl="0" indent="-171450" algn="l" rtl="0">
              <a:lnSpc>
                <a:spcPct val="60000"/>
              </a:lnSpc>
              <a:spcBef>
                <a:spcPts val="0"/>
              </a:spcBef>
              <a:spcAft>
                <a:spcPts val="0"/>
              </a:spcAft>
              <a:buClr>
                <a:schemeClr val="dk1"/>
              </a:buClr>
              <a:buSzPts val="3300"/>
              <a:buFont typeface="Arial"/>
              <a:buNone/>
            </a:pPr>
            <a:r>
              <a:rPr lang="en-US" sz="3300" b="0" i="0" u="none">
                <a:solidFill>
                  <a:schemeClr val="dk1"/>
                </a:solidFill>
                <a:latin typeface="Calibri"/>
                <a:ea typeface="Calibri"/>
                <a:cs typeface="Calibri"/>
                <a:sym typeface="Calibri"/>
              </a:rPr>
              <a:t>Your field trainer will help you with the following activities:</a:t>
            </a:r>
            <a:endParaRPr/>
          </a:p>
          <a:p>
            <a:pPr marL="171450" marR="0" lvl="0" indent="-171450" algn="l" rtl="0">
              <a:lnSpc>
                <a:spcPct val="60000"/>
              </a:lnSpc>
              <a:spcBef>
                <a:spcPts val="700"/>
              </a:spcBef>
              <a:spcAft>
                <a:spcPts val="0"/>
              </a:spcAft>
              <a:buClr>
                <a:schemeClr val="dk1"/>
              </a:buClr>
              <a:buSzPts val="3000"/>
              <a:buFont typeface="Arial"/>
              <a:buChar char="•"/>
            </a:pPr>
            <a:r>
              <a:rPr lang="en-US" sz="3000" b="0" i="0" u="none">
                <a:solidFill>
                  <a:schemeClr val="dk1"/>
                </a:solidFill>
                <a:latin typeface="Calibri"/>
                <a:ea typeface="Calibri"/>
                <a:cs typeface="Calibri"/>
                <a:sym typeface="Calibri"/>
              </a:rPr>
              <a:t>Help you get off to a fast start</a:t>
            </a:r>
            <a:endParaRPr/>
          </a:p>
          <a:p>
            <a:pPr marL="171450" marR="0" lvl="0" indent="-171450" algn="l" rtl="0">
              <a:lnSpc>
                <a:spcPct val="60000"/>
              </a:lnSpc>
              <a:spcBef>
                <a:spcPts val="700"/>
              </a:spcBef>
              <a:spcAft>
                <a:spcPts val="0"/>
              </a:spcAft>
              <a:buClr>
                <a:schemeClr val="dk1"/>
              </a:buClr>
              <a:buSzPts val="3000"/>
              <a:buFont typeface="Arial"/>
              <a:buChar char="•"/>
            </a:pPr>
            <a:r>
              <a:rPr lang="en-US" sz="3000" b="0" i="0" u="none">
                <a:solidFill>
                  <a:schemeClr val="dk1"/>
                </a:solidFill>
                <a:latin typeface="Calibri"/>
                <a:ea typeface="Calibri"/>
                <a:cs typeface="Calibri"/>
                <a:sym typeface="Calibri"/>
              </a:rPr>
              <a:t>Help you get licensed</a:t>
            </a:r>
            <a:endParaRPr/>
          </a:p>
          <a:p>
            <a:pPr marL="171450" marR="0" lvl="0" indent="-171450" algn="l" rtl="0">
              <a:lnSpc>
                <a:spcPct val="60000"/>
              </a:lnSpc>
              <a:spcBef>
                <a:spcPts val="700"/>
              </a:spcBef>
              <a:spcAft>
                <a:spcPts val="0"/>
              </a:spcAft>
              <a:buClr>
                <a:schemeClr val="dk1"/>
              </a:buClr>
              <a:buSzPts val="3000"/>
              <a:buFont typeface="Arial"/>
              <a:buChar char="•"/>
            </a:pPr>
            <a:r>
              <a:rPr lang="en-US" sz="3000" b="0" i="0" u="none">
                <a:solidFill>
                  <a:schemeClr val="dk1"/>
                </a:solidFill>
                <a:latin typeface="Calibri"/>
                <a:ea typeface="Calibri"/>
                <a:cs typeface="Calibri"/>
                <a:sym typeface="Calibri"/>
              </a:rPr>
              <a:t>Teach you product knowledge</a:t>
            </a:r>
            <a:endParaRPr/>
          </a:p>
          <a:p>
            <a:pPr marL="171450" marR="0" lvl="0" indent="-171450" algn="l" rtl="0">
              <a:lnSpc>
                <a:spcPct val="60000"/>
              </a:lnSpc>
              <a:spcBef>
                <a:spcPts val="700"/>
              </a:spcBef>
              <a:spcAft>
                <a:spcPts val="0"/>
              </a:spcAft>
              <a:buClr>
                <a:schemeClr val="dk1"/>
              </a:buClr>
              <a:buSzPts val="1900"/>
              <a:buFont typeface="Arial"/>
              <a:buNone/>
            </a:pPr>
            <a:endParaRPr sz="1900" b="0" i="0" u="none">
              <a:solidFill>
                <a:schemeClr val="dk1"/>
              </a:solidFill>
              <a:latin typeface="Calibri"/>
              <a:ea typeface="Calibri"/>
              <a:cs typeface="Calibri"/>
              <a:sym typeface="Calibri"/>
            </a:endParaRPr>
          </a:p>
          <a:p>
            <a:pPr marL="171450" marR="0" lvl="0" indent="-171450" algn="l" rtl="0">
              <a:lnSpc>
                <a:spcPct val="60000"/>
              </a:lnSpc>
              <a:spcBef>
                <a:spcPts val="700"/>
              </a:spcBef>
              <a:spcAft>
                <a:spcPts val="0"/>
              </a:spcAft>
              <a:buClr>
                <a:schemeClr val="dk1"/>
              </a:buClr>
              <a:buSzPts val="3000"/>
              <a:buFont typeface="Arial"/>
              <a:buNone/>
            </a:pPr>
            <a:r>
              <a:rPr lang="en-US" sz="3000" b="0" i="0" u="none">
                <a:solidFill>
                  <a:schemeClr val="dk1"/>
                </a:solidFill>
                <a:latin typeface="Calibri"/>
                <a:ea typeface="Calibri"/>
                <a:cs typeface="Calibri"/>
                <a:sym typeface="Calibri"/>
              </a:rPr>
              <a:t>     </a:t>
            </a:r>
            <a:r>
              <a:rPr lang="en-US" sz="3000" b="0" i="1" u="none">
                <a:solidFill>
                  <a:schemeClr val="dk1"/>
                </a:solidFill>
                <a:latin typeface="Calibri"/>
                <a:ea typeface="Calibri"/>
                <a:cs typeface="Calibri"/>
                <a:sym typeface="Calibri"/>
              </a:rPr>
              <a:t>Remember, it’s important for you to be coachable during this early phase of your career. Your field trainer will show you the methods of building a successful business that works and those that don’t work.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41"/>
          <p:cNvSpPr txBox="1">
            <a:spLocks noGrp="1"/>
          </p:cNvSpPr>
          <p:nvPr>
            <p:ph type="title"/>
          </p:nvPr>
        </p:nvSpPr>
        <p:spPr>
          <a:xfrm>
            <a:off x="457200" y="838200"/>
            <a:ext cx="82296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Field Training </a:t>
            </a:r>
            <a:endParaRPr/>
          </a:p>
        </p:txBody>
      </p:sp>
      <p:sp>
        <p:nvSpPr>
          <p:cNvPr id="579" name="Google Shape;579;p41"/>
          <p:cNvSpPr txBox="1">
            <a:spLocks noGrp="1"/>
          </p:cNvSpPr>
          <p:nvPr>
            <p:ph type="body" idx="1"/>
          </p:nvPr>
        </p:nvSpPr>
        <p:spPr>
          <a:xfrm>
            <a:off x="1022350" y="1981200"/>
            <a:ext cx="6938962" cy="4114800"/>
          </a:xfrm>
          <a:prstGeom prst="rect">
            <a:avLst/>
          </a:prstGeom>
          <a:noFill/>
          <a:ln>
            <a:noFill/>
          </a:ln>
        </p:spPr>
        <p:txBody>
          <a:bodyPr spcFirstLastPara="1" wrap="square" lIns="91425" tIns="45700" rIns="91425" bIns="45700" anchor="t" anchorCtr="0">
            <a:noAutofit/>
          </a:bodyPr>
          <a:lstStyle/>
          <a:p>
            <a:pPr marL="171450" marR="0" lvl="0" indent="-171450" algn="ctr" rtl="0">
              <a:lnSpc>
                <a:spcPct val="90000"/>
              </a:lnSpc>
              <a:spcBef>
                <a:spcPts val="0"/>
              </a:spcBef>
              <a:spcAft>
                <a:spcPts val="0"/>
              </a:spcAft>
              <a:buClr>
                <a:schemeClr val="dk1"/>
              </a:buClr>
              <a:buSzPts val="5400"/>
              <a:buFont typeface="Arial"/>
              <a:buNone/>
            </a:pPr>
            <a:r>
              <a:rPr lang="en-US" sz="5400" b="0" i="0" u="none">
                <a:solidFill>
                  <a:schemeClr val="dk1"/>
                </a:solidFill>
                <a:latin typeface="Calibri"/>
                <a:ea typeface="Calibri"/>
                <a:cs typeface="Calibri"/>
                <a:sym typeface="Calibri"/>
              </a:rPr>
              <a:t>  Knowledge doesn’t produce activity - activity produces knowledge.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42"/>
          <p:cNvSpPr txBox="1">
            <a:spLocks noGrp="1"/>
          </p:cNvSpPr>
          <p:nvPr>
            <p:ph type="title"/>
          </p:nvPr>
        </p:nvSpPr>
        <p:spPr>
          <a:xfrm>
            <a:off x="533400" y="2590800"/>
            <a:ext cx="8229600" cy="10699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sz="3600" b="0" i="0" u="none">
                <a:solidFill>
                  <a:schemeClr val="dk1"/>
                </a:solidFill>
                <a:latin typeface="Calibri"/>
                <a:ea typeface="Calibri"/>
                <a:cs typeface="Calibri"/>
                <a:sym typeface="Calibri"/>
              </a:rPr>
              <a:t>Buy Term and Invest the Difference will always be the heart of our business!!</a:t>
            </a:r>
            <a:br>
              <a:rPr lang="en-US" sz="3600" b="0" i="0" u="none">
                <a:solidFill>
                  <a:schemeClr val="dk1"/>
                </a:solidFill>
                <a:latin typeface="Calibri"/>
                <a:ea typeface="Calibri"/>
                <a:cs typeface="Calibri"/>
                <a:sym typeface="Calibri"/>
              </a:rPr>
            </a:br>
            <a:br>
              <a:rPr lang="en-US" sz="3600" b="0" i="0" u="none">
                <a:solidFill>
                  <a:schemeClr val="dk1"/>
                </a:solidFill>
                <a:latin typeface="Calibri"/>
                <a:ea typeface="Calibri"/>
                <a:cs typeface="Calibri"/>
                <a:sym typeface="Calibri"/>
              </a:rPr>
            </a:br>
            <a:r>
              <a:rPr lang="en-US" sz="3600" b="0" i="0" u="none">
                <a:solidFill>
                  <a:schemeClr val="dk1"/>
                </a:solidFill>
                <a:latin typeface="Calibri"/>
                <a:ea typeface="Calibri"/>
                <a:cs typeface="Calibri"/>
                <a:sym typeface="Calibri"/>
              </a:rPr>
              <a:t>Approach – talk about the opportunity and making dreams come true!!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457200" y="1143000"/>
            <a:ext cx="8229600" cy="3733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6600"/>
              <a:buFont typeface="Calibri"/>
              <a:buNone/>
            </a:pPr>
            <a:r>
              <a:rPr lang="en-US" sz="6600" b="1" i="0" u="none">
                <a:solidFill>
                  <a:schemeClr val="dk1"/>
                </a:solidFill>
                <a:latin typeface="Calibri"/>
                <a:ea typeface="Calibri"/>
                <a:cs typeface="Calibri"/>
                <a:sym typeface="Calibri"/>
              </a:rPr>
              <a:t>Getting Started:</a:t>
            </a:r>
            <a:br>
              <a:rPr lang="en-US" sz="3300" b="0" i="0" u="none">
                <a:solidFill>
                  <a:schemeClr val="dk1"/>
                </a:solidFill>
                <a:latin typeface="Calibri"/>
                <a:ea typeface="Calibri"/>
                <a:cs typeface="Calibri"/>
                <a:sym typeface="Calibri"/>
              </a:rPr>
            </a:br>
            <a:r>
              <a:rPr lang="en-US" sz="6000" b="0" i="0" u="none">
                <a:solidFill>
                  <a:schemeClr val="dk1"/>
                </a:solidFill>
                <a:latin typeface="Calibri"/>
                <a:ea typeface="Calibri"/>
                <a:cs typeface="Calibri"/>
                <a:sym typeface="Calibri"/>
              </a:rPr>
              <a:t>IBA</a:t>
            </a:r>
            <a:br>
              <a:rPr lang="en-US" sz="6000" b="0" i="0" u="none">
                <a:solidFill>
                  <a:schemeClr val="dk1"/>
                </a:solidFill>
                <a:latin typeface="Calibri"/>
                <a:ea typeface="Calibri"/>
                <a:cs typeface="Calibri"/>
                <a:sym typeface="Calibri"/>
              </a:rPr>
            </a:br>
            <a:r>
              <a:rPr lang="en-US" sz="6000" b="0" i="0" u="none">
                <a:solidFill>
                  <a:schemeClr val="dk1"/>
                </a:solidFill>
                <a:latin typeface="Calibri"/>
                <a:ea typeface="Calibri"/>
                <a:cs typeface="Calibri"/>
                <a:sym typeface="Calibri"/>
              </a:rPr>
              <a:t>Download App</a:t>
            </a:r>
            <a:br>
              <a:rPr lang="en-US" sz="6000" b="0" i="0" u="none">
                <a:solidFill>
                  <a:schemeClr val="dk1"/>
                </a:solidFill>
                <a:latin typeface="Calibri"/>
                <a:ea typeface="Calibri"/>
                <a:cs typeface="Calibri"/>
                <a:sym typeface="Calibri"/>
              </a:rPr>
            </a:br>
            <a:r>
              <a:rPr lang="en-US" sz="6000" b="0" i="0" u="none">
                <a:solidFill>
                  <a:schemeClr val="dk1"/>
                </a:solidFill>
                <a:latin typeface="Calibri"/>
                <a:ea typeface="Calibri"/>
                <a:cs typeface="Calibri"/>
                <a:sym typeface="Calibri"/>
              </a:rPr>
              <a:t>Sign Up on POL</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43"/>
          <p:cNvSpPr txBox="1">
            <a:spLocks noGrp="1"/>
          </p:cNvSpPr>
          <p:nvPr>
            <p:ph type="title"/>
          </p:nvPr>
        </p:nvSpPr>
        <p:spPr>
          <a:xfrm>
            <a:off x="762000" y="2743200"/>
            <a:ext cx="8229600" cy="10699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sz="3600" b="0" i="0" u="none">
                <a:solidFill>
                  <a:schemeClr val="dk1"/>
                </a:solidFill>
                <a:latin typeface="Calibri"/>
                <a:ea typeface="Calibri"/>
                <a:cs typeface="Calibri"/>
                <a:sym typeface="Calibri"/>
              </a:rPr>
              <a:t>The tools are in place!</a:t>
            </a:r>
            <a:br>
              <a:rPr lang="en-US" sz="3600" b="0" i="0" u="none">
                <a:solidFill>
                  <a:schemeClr val="dk1"/>
                </a:solidFill>
                <a:latin typeface="Calibri"/>
                <a:ea typeface="Calibri"/>
                <a:cs typeface="Calibri"/>
                <a:sym typeface="Calibri"/>
              </a:rPr>
            </a:br>
            <a:r>
              <a:rPr lang="en-US" sz="3600" b="0" i="0" u="none">
                <a:solidFill>
                  <a:schemeClr val="dk1"/>
                </a:solidFill>
                <a:latin typeface="Calibri"/>
                <a:ea typeface="Calibri"/>
                <a:cs typeface="Calibri"/>
                <a:sym typeface="Calibri"/>
              </a:rPr>
              <a:t>The training is in place!</a:t>
            </a:r>
            <a:br>
              <a:rPr lang="en-US" sz="3600" b="0" i="0" u="none">
                <a:solidFill>
                  <a:schemeClr val="dk1"/>
                </a:solidFill>
                <a:latin typeface="Calibri"/>
                <a:ea typeface="Calibri"/>
                <a:cs typeface="Calibri"/>
                <a:sym typeface="Calibri"/>
              </a:rPr>
            </a:br>
            <a:r>
              <a:rPr lang="en-US" sz="3600" b="0" i="0" u="none">
                <a:solidFill>
                  <a:schemeClr val="dk1"/>
                </a:solidFill>
                <a:latin typeface="Calibri"/>
                <a:ea typeface="Calibri"/>
                <a:cs typeface="Calibri"/>
                <a:sym typeface="Calibri"/>
              </a:rPr>
              <a:t>The trainers are in place!</a:t>
            </a:r>
            <a:br>
              <a:rPr lang="en-US" sz="3600" b="0" i="0" u="none">
                <a:solidFill>
                  <a:schemeClr val="dk1"/>
                </a:solidFill>
                <a:latin typeface="Calibri"/>
                <a:ea typeface="Calibri"/>
                <a:cs typeface="Calibri"/>
                <a:sym typeface="Calibri"/>
              </a:rPr>
            </a:br>
            <a:r>
              <a:rPr lang="en-US" sz="3600" b="0" i="0" u="none">
                <a:solidFill>
                  <a:schemeClr val="dk1"/>
                </a:solidFill>
                <a:latin typeface="Calibri"/>
                <a:ea typeface="Calibri"/>
                <a:cs typeface="Calibri"/>
                <a:sym typeface="Calibri"/>
              </a:rPr>
              <a:t>Everything you need is at your fingertips!!!</a:t>
            </a:r>
            <a:br>
              <a:rPr lang="en-US" sz="3600" b="0" i="0" u="none">
                <a:solidFill>
                  <a:schemeClr val="dk1"/>
                </a:solidFill>
                <a:latin typeface="Calibri"/>
                <a:ea typeface="Calibri"/>
                <a:cs typeface="Calibri"/>
                <a:sym typeface="Calibri"/>
              </a:rPr>
            </a:br>
            <a:br>
              <a:rPr lang="en-US" sz="3600" b="0" i="0" u="none">
                <a:solidFill>
                  <a:schemeClr val="dk1"/>
                </a:solidFill>
                <a:latin typeface="Calibri"/>
                <a:ea typeface="Calibri"/>
                <a:cs typeface="Calibri"/>
                <a:sym typeface="Calibri"/>
              </a:rPr>
            </a:br>
            <a:r>
              <a:rPr lang="en-US" sz="3600" b="0" i="0" u="none">
                <a:solidFill>
                  <a:schemeClr val="dk1"/>
                </a:solidFill>
                <a:latin typeface="Calibri"/>
                <a:ea typeface="Calibri"/>
                <a:cs typeface="Calibri"/>
                <a:sym typeface="Calibri"/>
              </a:rPr>
              <a:t>Build your business BIG &amp; FAST!!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B50AFB-8F3C-470F-9351-81DCFA653DFB}"/>
              </a:ext>
            </a:extLst>
          </p:cNvPr>
          <p:cNvPicPr>
            <a:picLocks noChangeAspect="1"/>
          </p:cNvPicPr>
          <p:nvPr/>
        </p:nvPicPr>
        <p:blipFill>
          <a:blip r:embed="rId2"/>
          <a:stretch>
            <a:fillRect/>
          </a:stretch>
        </p:blipFill>
        <p:spPr>
          <a:xfrm>
            <a:off x="1959318" y="0"/>
            <a:ext cx="5225364" cy="6858000"/>
          </a:xfrm>
          <a:prstGeom prst="rect">
            <a:avLst/>
          </a:prstGeom>
          <a:solidFill>
            <a:schemeClr val="bg1"/>
          </a:solidFill>
        </p:spPr>
      </p:pic>
    </p:spTree>
    <p:extLst>
      <p:ext uri="{BB962C8B-B14F-4D97-AF65-F5344CB8AC3E}">
        <p14:creationId xmlns:p14="http://schemas.microsoft.com/office/powerpoint/2010/main" val="1654799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12ACD8-BAEA-4837-995D-E547FBB3095F}"/>
              </a:ext>
            </a:extLst>
          </p:cNvPr>
          <p:cNvPicPr>
            <a:picLocks noChangeAspect="1"/>
          </p:cNvPicPr>
          <p:nvPr/>
        </p:nvPicPr>
        <p:blipFill>
          <a:blip r:embed="rId2"/>
          <a:stretch>
            <a:fillRect/>
          </a:stretch>
        </p:blipFill>
        <p:spPr>
          <a:xfrm>
            <a:off x="760018" y="1414020"/>
            <a:ext cx="8174235" cy="3698387"/>
          </a:xfrm>
          <a:prstGeom prst="rect">
            <a:avLst/>
          </a:prstGeom>
        </p:spPr>
      </p:pic>
    </p:spTree>
    <p:extLst>
      <p:ext uri="{BB962C8B-B14F-4D97-AF65-F5344CB8AC3E}">
        <p14:creationId xmlns:p14="http://schemas.microsoft.com/office/powerpoint/2010/main" val="4103729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0DC1A0-D22B-476E-8717-967E48F04E7D}"/>
              </a:ext>
            </a:extLst>
          </p:cNvPr>
          <p:cNvPicPr>
            <a:picLocks noChangeAspect="1"/>
          </p:cNvPicPr>
          <p:nvPr/>
        </p:nvPicPr>
        <p:blipFill>
          <a:blip r:embed="rId2"/>
          <a:stretch>
            <a:fillRect/>
          </a:stretch>
        </p:blipFill>
        <p:spPr>
          <a:xfrm>
            <a:off x="620190" y="1687398"/>
            <a:ext cx="7903620" cy="3059579"/>
          </a:xfrm>
          <a:prstGeom prst="rect">
            <a:avLst/>
          </a:prstGeom>
        </p:spPr>
      </p:pic>
    </p:spTree>
    <p:extLst>
      <p:ext uri="{BB962C8B-B14F-4D97-AF65-F5344CB8AC3E}">
        <p14:creationId xmlns:p14="http://schemas.microsoft.com/office/powerpoint/2010/main" val="3863647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991422-E03A-4CBE-AB09-A3CBE5BE6DA0}"/>
              </a:ext>
            </a:extLst>
          </p:cNvPr>
          <p:cNvPicPr>
            <a:picLocks noChangeAspect="1"/>
          </p:cNvPicPr>
          <p:nvPr/>
        </p:nvPicPr>
        <p:blipFill>
          <a:blip r:embed="rId2"/>
          <a:stretch>
            <a:fillRect/>
          </a:stretch>
        </p:blipFill>
        <p:spPr>
          <a:xfrm>
            <a:off x="693595" y="2121031"/>
            <a:ext cx="7756809" cy="2259817"/>
          </a:xfrm>
          <a:prstGeom prst="rect">
            <a:avLst/>
          </a:prstGeom>
        </p:spPr>
      </p:pic>
    </p:spTree>
    <p:extLst>
      <p:ext uri="{BB962C8B-B14F-4D97-AF65-F5344CB8AC3E}">
        <p14:creationId xmlns:p14="http://schemas.microsoft.com/office/powerpoint/2010/main" val="3589941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4B7563-9644-41F2-AC66-98CB57510BDB}"/>
              </a:ext>
            </a:extLst>
          </p:cNvPr>
          <p:cNvPicPr>
            <a:picLocks noChangeAspect="1"/>
          </p:cNvPicPr>
          <p:nvPr/>
        </p:nvPicPr>
        <p:blipFill>
          <a:blip r:embed="rId2"/>
          <a:stretch>
            <a:fillRect/>
          </a:stretch>
        </p:blipFill>
        <p:spPr>
          <a:xfrm>
            <a:off x="866633" y="1649690"/>
            <a:ext cx="7410733" cy="3864990"/>
          </a:xfrm>
          <a:prstGeom prst="rect">
            <a:avLst/>
          </a:prstGeom>
        </p:spPr>
      </p:pic>
    </p:spTree>
    <p:extLst>
      <p:ext uri="{BB962C8B-B14F-4D97-AF65-F5344CB8AC3E}">
        <p14:creationId xmlns:p14="http://schemas.microsoft.com/office/powerpoint/2010/main" val="158025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929C70-CC7C-4569-B02A-4F63D206BC2F}"/>
              </a:ext>
            </a:extLst>
          </p:cNvPr>
          <p:cNvPicPr>
            <a:picLocks noChangeAspect="1"/>
          </p:cNvPicPr>
          <p:nvPr/>
        </p:nvPicPr>
        <p:blipFill>
          <a:blip r:embed="rId2"/>
          <a:stretch>
            <a:fillRect/>
          </a:stretch>
        </p:blipFill>
        <p:spPr>
          <a:xfrm>
            <a:off x="970961" y="812292"/>
            <a:ext cx="7030039" cy="5729909"/>
          </a:xfrm>
          <a:prstGeom prst="rect">
            <a:avLst/>
          </a:prstGeom>
        </p:spPr>
      </p:pic>
    </p:spTree>
    <p:extLst>
      <p:ext uri="{BB962C8B-B14F-4D97-AF65-F5344CB8AC3E}">
        <p14:creationId xmlns:p14="http://schemas.microsoft.com/office/powerpoint/2010/main" val="879217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9ACD5E-010E-42B3-BD65-DFBFBB5DB8C7}"/>
              </a:ext>
            </a:extLst>
          </p:cNvPr>
          <p:cNvPicPr>
            <a:picLocks noChangeAspect="1"/>
          </p:cNvPicPr>
          <p:nvPr/>
        </p:nvPicPr>
        <p:blipFill>
          <a:blip r:embed="rId2"/>
          <a:stretch>
            <a:fillRect/>
          </a:stretch>
        </p:blipFill>
        <p:spPr>
          <a:xfrm>
            <a:off x="1908354" y="103694"/>
            <a:ext cx="5327292" cy="6858000"/>
          </a:xfrm>
          <a:prstGeom prst="rect">
            <a:avLst/>
          </a:prstGeom>
        </p:spPr>
      </p:pic>
    </p:spTree>
    <p:extLst>
      <p:ext uri="{BB962C8B-B14F-4D97-AF65-F5344CB8AC3E}">
        <p14:creationId xmlns:p14="http://schemas.microsoft.com/office/powerpoint/2010/main" val="3279654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7FF0DE-97A7-47D2-B11F-DF48D262CB4C}"/>
              </a:ext>
            </a:extLst>
          </p:cNvPr>
          <p:cNvPicPr>
            <a:picLocks noChangeAspect="1"/>
          </p:cNvPicPr>
          <p:nvPr/>
        </p:nvPicPr>
        <p:blipFill>
          <a:blip r:embed="rId2"/>
          <a:stretch>
            <a:fillRect/>
          </a:stretch>
        </p:blipFill>
        <p:spPr>
          <a:xfrm>
            <a:off x="789894" y="999241"/>
            <a:ext cx="7564211" cy="4237639"/>
          </a:xfrm>
          <a:prstGeom prst="rect">
            <a:avLst/>
          </a:prstGeom>
        </p:spPr>
      </p:pic>
    </p:spTree>
    <p:extLst>
      <p:ext uri="{BB962C8B-B14F-4D97-AF65-F5344CB8AC3E}">
        <p14:creationId xmlns:p14="http://schemas.microsoft.com/office/powerpoint/2010/main" val="32655754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E83D78-F6DB-4F72-942D-C032C0EBC35D}"/>
              </a:ext>
            </a:extLst>
          </p:cNvPr>
          <p:cNvPicPr>
            <a:picLocks noChangeAspect="1"/>
          </p:cNvPicPr>
          <p:nvPr/>
        </p:nvPicPr>
        <p:blipFill>
          <a:blip r:embed="rId2"/>
          <a:stretch>
            <a:fillRect/>
          </a:stretch>
        </p:blipFill>
        <p:spPr>
          <a:xfrm>
            <a:off x="638384" y="1489435"/>
            <a:ext cx="7867232" cy="3421372"/>
          </a:xfrm>
          <a:prstGeom prst="rect">
            <a:avLst/>
          </a:prstGeom>
        </p:spPr>
      </p:pic>
    </p:spTree>
    <p:extLst>
      <p:ext uri="{BB962C8B-B14F-4D97-AF65-F5344CB8AC3E}">
        <p14:creationId xmlns:p14="http://schemas.microsoft.com/office/powerpoint/2010/main" val="2773798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17"/>
          <p:cNvPicPr preferRelativeResize="0"/>
          <p:nvPr/>
        </p:nvPicPr>
        <p:blipFill rotWithShape="1">
          <a:blip r:embed="rId3">
            <a:alphaModFix/>
          </a:blip>
          <a:srcRect/>
          <a:stretch/>
        </p:blipFill>
        <p:spPr>
          <a:xfrm>
            <a:off x="5867400" y="1600200"/>
            <a:ext cx="2036762" cy="3243262"/>
          </a:xfrm>
          <a:prstGeom prst="rect">
            <a:avLst/>
          </a:prstGeom>
          <a:noFill/>
          <a:ln>
            <a:noFill/>
          </a:ln>
        </p:spPr>
      </p:pic>
      <p:sp>
        <p:nvSpPr>
          <p:cNvPr id="113" name="Google Shape;113;p17"/>
          <p:cNvSpPr txBox="1"/>
          <p:nvPr/>
        </p:nvSpPr>
        <p:spPr>
          <a:xfrm>
            <a:off x="609600" y="1290637"/>
            <a:ext cx="4572000" cy="1938337"/>
          </a:xfrm>
          <a:prstGeom prst="rect">
            <a:avLst/>
          </a:prstGeom>
          <a:noFill/>
          <a:ln>
            <a:noFill/>
          </a:ln>
        </p:spPr>
        <p:txBody>
          <a:bodyPr spcFirstLastPara="1" wrap="square" lIns="91425" tIns="45700" rIns="91425" bIns="45700" anchor="t" anchorCtr="0">
            <a:noAutofit/>
          </a:bodyPr>
          <a:lstStyle/>
          <a:p>
            <a:pPr marL="457200" marR="0" lvl="1" indent="0" algn="l"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Apple users: Download the New Primerica App (beta) from the App Store.</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chemeClr val="dk1"/>
              </a:buClr>
              <a:buSzPts val="2000"/>
              <a:buFont typeface="Tahoma"/>
              <a:buNone/>
            </a:pPr>
            <a:r>
              <a:rPr lang="en-US" sz="2000" b="0" i="0" u="none" strike="noStrike" cap="none">
                <a:solidFill>
                  <a:schemeClr val="dk1"/>
                </a:solidFill>
                <a:latin typeface="Tahoma"/>
                <a:ea typeface="Tahoma"/>
                <a:cs typeface="Tahoma"/>
                <a:sym typeface="Tahoma"/>
              </a:rPr>
              <a:t>Android users: Download the New Primerica App (beta) from the Google Play Store.</a:t>
            </a:r>
            <a:endParaRPr sz="1400" b="0" i="0" u="none" strike="noStrike" cap="none">
              <a:solidFill>
                <a:srgbClr val="000000"/>
              </a:solidFill>
              <a:latin typeface="Arial"/>
              <a:ea typeface="Arial"/>
              <a:cs typeface="Arial"/>
              <a:sym typeface="Arial"/>
            </a:endParaRPr>
          </a:p>
        </p:txBody>
      </p:sp>
      <p:sp>
        <p:nvSpPr>
          <p:cNvPr id="114" name="Google Shape;114;p17"/>
          <p:cNvSpPr txBox="1"/>
          <p:nvPr/>
        </p:nvSpPr>
        <p:spPr>
          <a:xfrm>
            <a:off x="990600" y="3813175"/>
            <a:ext cx="4191000" cy="20605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Tahoma"/>
              <a:buNone/>
            </a:pPr>
            <a:r>
              <a:rPr lang="en-US" sz="3200" b="0" i="0" u="none" strike="noStrike" cap="none" dirty="0">
                <a:solidFill>
                  <a:schemeClr val="dk1"/>
                </a:solidFill>
                <a:latin typeface="Tahoma"/>
                <a:ea typeface="Tahoma"/>
                <a:cs typeface="Tahoma"/>
                <a:sym typeface="Tahoma"/>
              </a:rPr>
              <a:t>Download in your 1</a:t>
            </a:r>
            <a:r>
              <a:rPr lang="en-US" sz="3200" b="0" i="0" u="none" strike="noStrike" cap="none" baseline="30000" dirty="0">
                <a:solidFill>
                  <a:schemeClr val="dk1"/>
                </a:solidFill>
                <a:latin typeface="Tahoma"/>
                <a:ea typeface="Tahoma"/>
                <a:cs typeface="Tahoma"/>
                <a:sym typeface="Tahoma"/>
              </a:rPr>
              <a:t>st</a:t>
            </a:r>
            <a:r>
              <a:rPr lang="en-US" sz="3200" b="0" i="0" u="none" strike="noStrike" cap="none" dirty="0">
                <a:solidFill>
                  <a:schemeClr val="dk1"/>
                </a:solidFill>
                <a:latin typeface="Tahoma"/>
                <a:ea typeface="Tahoma"/>
                <a:cs typeface="Tahoma"/>
                <a:sym typeface="Tahoma"/>
              </a:rPr>
              <a:t> 24 hours and $50 is added to your Bonus Bank!!!!</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0E8114-5E69-4741-ACF1-F030440BBC09}"/>
              </a:ext>
            </a:extLst>
          </p:cNvPr>
          <p:cNvPicPr>
            <a:picLocks noChangeAspect="1"/>
          </p:cNvPicPr>
          <p:nvPr/>
        </p:nvPicPr>
        <p:blipFill>
          <a:blip r:embed="rId2"/>
          <a:stretch>
            <a:fillRect/>
          </a:stretch>
        </p:blipFill>
        <p:spPr>
          <a:xfrm>
            <a:off x="137623" y="2083324"/>
            <a:ext cx="8868753" cy="2209305"/>
          </a:xfrm>
          <a:prstGeom prst="rect">
            <a:avLst/>
          </a:prstGeom>
        </p:spPr>
      </p:pic>
    </p:spTree>
    <p:extLst>
      <p:ext uri="{BB962C8B-B14F-4D97-AF65-F5344CB8AC3E}">
        <p14:creationId xmlns:p14="http://schemas.microsoft.com/office/powerpoint/2010/main" val="1490270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1D205E-F240-4428-AC87-EDD81C5EA29A}"/>
              </a:ext>
            </a:extLst>
          </p:cNvPr>
          <p:cNvPicPr>
            <a:picLocks noChangeAspect="1"/>
          </p:cNvPicPr>
          <p:nvPr/>
        </p:nvPicPr>
        <p:blipFill>
          <a:blip r:embed="rId2"/>
          <a:stretch>
            <a:fillRect/>
          </a:stretch>
        </p:blipFill>
        <p:spPr>
          <a:xfrm>
            <a:off x="1143000" y="376428"/>
            <a:ext cx="6858000" cy="6105144"/>
          </a:xfrm>
          <a:prstGeom prst="rect">
            <a:avLst/>
          </a:prstGeom>
        </p:spPr>
      </p:pic>
    </p:spTree>
    <p:extLst>
      <p:ext uri="{BB962C8B-B14F-4D97-AF65-F5344CB8AC3E}">
        <p14:creationId xmlns:p14="http://schemas.microsoft.com/office/powerpoint/2010/main" val="3376211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FA7EFB-1A0D-4C74-B9AF-F754629B40BC}"/>
              </a:ext>
            </a:extLst>
          </p:cNvPr>
          <p:cNvPicPr>
            <a:picLocks noChangeAspect="1"/>
          </p:cNvPicPr>
          <p:nvPr/>
        </p:nvPicPr>
        <p:blipFill>
          <a:blip r:embed="rId2"/>
          <a:stretch>
            <a:fillRect/>
          </a:stretch>
        </p:blipFill>
        <p:spPr>
          <a:xfrm>
            <a:off x="751528" y="1291472"/>
            <a:ext cx="7640944" cy="3946123"/>
          </a:xfrm>
          <a:prstGeom prst="rect">
            <a:avLst/>
          </a:prstGeom>
        </p:spPr>
      </p:pic>
    </p:spTree>
    <p:extLst>
      <p:ext uri="{BB962C8B-B14F-4D97-AF65-F5344CB8AC3E}">
        <p14:creationId xmlns:p14="http://schemas.microsoft.com/office/powerpoint/2010/main" val="26564746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5D94A-B4B6-45AE-BE79-B0D1690E12AA}"/>
              </a:ext>
            </a:extLst>
          </p:cNvPr>
          <p:cNvSpPr>
            <a:spLocks noGrp="1"/>
          </p:cNvSpPr>
          <p:nvPr>
            <p:ph type="title"/>
          </p:nvPr>
        </p:nvSpPr>
        <p:spPr>
          <a:xfrm>
            <a:off x="628650" y="836465"/>
            <a:ext cx="7886700" cy="1325562"/>
          </a:xfrm>
        </p:spPr>
        <p:txBody>
          <a:bodyPr/>
          <a:lstStyle/>
          <a:p>
            <a:pPr algn="ctr"/>
            <a:r>
              <a:rPr lang="en-US" sz="7200" dirty="0"/>
              <a:t>4 Minute Game</a:t>
            </a:r>
          </a:p>
        </p:txBody>
      </p:sp>
    </p:spTree>
    <p:extLst>
      <p:ext uri="{BB962C8B-B14F-4D97-AF65-F5344CB8AC3E}">
        <p14:creationId xmlns:p14="http://schemas.microsoft.com/office/powerpoint/2010/main" val="20216067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5C7444-B225-4730-91CD-EF9B7967A0CD}"/>
              </a:ext>
            </a:extLst>
          </p:cNvPr>
          <p:cNvPicPr>
            <a:picLocks noChangeAspect="1"/>
          </p:cNvPicPr>
          <p:nvPr/>
        </p:nvPicPr>
        <p:blipFill>
          <a:blip r:embed="rId2"/>
          <a:stretch>
            <a:fillRect/>
          </a:stretch>
        </p:blipFill>
        <p:spPr>
          <a:xfrm>
            <a:off x="1859358" y="0"/>
            <a:ext cx="5425284" cy="6858000"/>
          </a:xfrm>
          <a:prstGeom prst="rect">
            <a:avLst/>
          </a:prstGeom>
          <a:solidFill>
            <a:schemeClr val="bg1"/>
          </a:solidFill>
        </p:spPr>
      </p:pic>
    </p:spTree>
    <p:extLst>
      <p:ext uri="{BB962C8B-B14F-4D97-AF65-F5344CB8AC3E}">
        <p14:creationId xmlns:p14="http://schemas.microsoft.com/office/powerpoint/2010/main" val="30420808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618519-D5CB-469D-B9AC-D4A553316DAA}"/>
              </a:ext>
            </a:extLst>
          </p:cNvPr>
          <p:cNvPicPr>
            <a:picLocks noChangeAspect="1"/>
          </p:cNvPicPr>
          <p:nvPr/>
        </p:nvPicPr>
        <p:blipFill>
          <a:blip r:embed="rId2"/>
          <a:stretch>
            <a:fillRect/>
          </a:stretch>
        </p:blipFill>
        <p:spPr>
          <a:xfrm>
            <a:off x="2227555" y="499621"/>
            <a:ext cx="5049162" cy="6052008"/>
          </a:xfrm>
          <a:prstGeom prst="rect">
            <a:avLst/>
          </a:prstGeom>
          <a:solidFill>
            <a:schemeClr val="bg1"/>
          </a:solidFill>
        </p:spPr>
      </p:pic>
    </p:spTree>
    <p:extLst>
      <p:ext uri="{BB962C8B-B14F-4D97-AF65-F5344CB8AC3E}">
        <p14:creationId xmlns:p14="http://schemas.microsoft.com/office/powerpoint/2010/main" val="40766189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175803-0947-4450-940E-EBDFAB811274}"/>
              </a:ext>
            </a:extLst>
          </p:cNvPr>
          <p:cNvPicPr>
            <a:picLocks noChangeAspect="1"/>
          </p:cNvPicPr>
          <p:nvPr/>
        </p:nvPicPr>
        <p:blipFill>
          <a:blip r:embed="rId2"/>
          <a:stretch>
            <a:fillRect/>
          </a:stretch>
        </p:blipFill>
        <p:spPr>
          <a:xfrm>
            <a:off x="1859660" y="0"/>
            <a:ext cx="5424679" cy="6858000"/>
          </a:xfrm>
          <a:prstGeom prst="rect">
            <a:avLst/>
          </a:prstGeom>
          <a:solidFill>
            <a:schemeClr val="bg1"/>
          </a:solidFill>
        </p:spPr>
      </p:pic>
    </p:spTree>
    <p:extLst>
      <p:ext uri="{BB962C8B-B14F-4D97-AF65-F5344CB8AC3E}">
        <p14:creationId xmlns:p14="http://schemas.microsoft.com/office/powerpoint/2010/main" val="28535977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4A62D0-FD1F-4FAB-8FFC-538E920555D3}"/>
              </a:ext>
            </a:extLst>
          </p:cNvPr>
          <p:cNvPicPr>
            <a:picLocks noChangeAspect="1"/>
          </p:cNvPicPr>
          <p:nvPr/>
        </p:nvPicPr>
        <p:blipFill>
          <a:blip r:embed="rId2"/>
          <a:stretch>
            <a:fillRect/>
          </a:stretch>
        </p:blipFill>
        <p:spPr>
          <a:xfrm>
            <a:off x="167258" y="1691489"/>
            <a:ext cx="8809484" cy="3475021"/>
          </a:xfrm>
          <a:prstGeom prst="rect">
            <a:avLst/>
          </a:prstGeom>
        </p:spPr>
      </p:pic>
    </p:spTree>
    <p:extLst>
      <p:ext uri="{BB962C8B-B14F-4D97-AF65-F5344CB8AC3E}">
        <p14:creationId xmlns:p14="http://schemas.microsoft.com/office/powerpoint/2010/main" val="23252494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C889-8470-459C-A3FC-D9FCEE296335}"/>
              </a:ext>
            </a:extLst>
          </p:cNvPr>
          <p:cNvSpPr>
            <a:spLocks noGrp="1"/>
          </p:cNvSpPr>
          <p:nvPr>
            <p:ph type="ctrTitle"/>
          </p:nvPr>
        </p:nvSpPr>
        <p:spPr>
          <a:xfrm>
            <a:off x="1143000" y="1122363"/>
            <a:ext cx="6858000" cy="1215484"/>
          </a:xfrm>
        </p:spPr>
        <p:txBody>
          <a:bodyPr/>
          <a:lstStyle/>
          <a:p>
            <a:r>
              <a:rPr lang="en-US" sz="6000" u="sng"/>
              <a:t>Next Steps:</a:t>
            </a:r>
            <a:endParaRPr lang="en-US" sz="6000" u="sng" dirty="0"/>
          </a:p>
        </p:txBody>
      </p:sp>
      <p:sp>
        <p:nvSpPr>
          <p:cNvPr id="3" name="Subtitle 2">
            <a:extLst>
              <a:ext uri="{FF2B5EF4-FFF2-40B4-BE49-F238E27FC236}">
                <a16:creationId xmlns:a16="http://schemas.microsoft.com/office/drawing/2014/main" id="{8419E376-51A5-487B-9B49-C9C5FA683C02}"/>
              </a:ext>
            </a:extLst>
          </p:cNvPr>
          <p:cNvSpPr>
            <a:spLocks noGrp="1"/>
          </p:cNvSpPr>
          <p:nvPr>
            <p:ph type="subTitle" idx="1"/>
          </p:nvPr>
        </p:nvSpPr>
        <p:spPr>
          <a:xfrm>
            <a:off x="1143000" y="2516957"/>
            <a:ext cx="6858000" cy="2740843"/>
          </a:xfrm>
        </p:spPr>
        <p:txBody>
          <a:bodyPr/>
          <a:lstStyle/>
          <a:p>
            <a:pPr marL="0" marR="120650">
              <a:lnSpc>
                <a:spcPct val="110000"/>
              </a:lnSpc>
              <a:spcBef>
                <a:spcPts val="975"/>
              </a:spcBef>
              <a:spcAft>
                <a:spcPts val="0"/>
              </a:spcAft>
            </a:pPr>
            <a:r>
              <a:rPr lang="en-US" sz="2400" dirty="0">
                <a:effectLst/>
                <a:latin typeface="Arial" panose="020B0604020202020204" pitchFamily="34" charset="0"/>
                <a:ea typeface="Arial" panose="020B0604020202020204" pitchFamily="34" charset="0"/>
              </a:rPr>
              <a:t>Get with Field trainer:</a:t>
            </a:r>
          </a:p>
          <a:p>
            <a:pPr marL="342900" marR="0" lvl="0" indent="-342900">
              <a:lnSpc>
                <a:spcPct val="115000"/>
              </a:lnSpc>
              <a:spcBef>
                <a:spcPts val="990"/>
              </a:spcBef>
              <a:spcAft>
                <a:spcPts val="0"/>
              </a:spcAft>
              <a:buFont typeface="Arial" panose="020B0604020202020204" pitchFamily="34" charset="0"/>
              <a:buChar char="●"/>
            </a:pPr>
            <a:r>
              <a:rPr lang="en-US" sz="2400" u="none" strike="noStrike" dirty="0">
                <a:effectLst/>
                <a:latin typeface="Arial" panose="020B0604020202020204" pitchFamily="34" charset="0"/>
                <a:ea typeface="Arial" panose="020B0604020202020204" pitchFamily="34" charset="0"/>
              </a:rPr>
              <a:t>Share goals &amp; dreams  </a:t>
            </a:r>
          </a:p>
          <a:p>
            <a:pPr marL="342900" marR="0" lvl="0" indent="-342900">
              <a:lnSpc>
                <a:spcPct val="115000"/>
              </a:lnSpc>
              <a:spcBef>
                <a:spcPts val="0"/>
              </a:spcBef>
              <a:spcAft>
                <a:spcPts val="0"/>
              </a:spcAft>
              <a:buFont typeface="Arial" panose="020B0604020202020204" pitchFamily="34" charset="0"/>
              <a:buChar char="●"/>
            </a:pPr>
            <a:r>
              <a:rPr lang="en-US" sz="2400" u="none" strike="noStrike" dirty="0">
                <a:effectLst/>
                <a:latin typeface="Arial" panose="020B0604020202020204" pitchFamily="34" charset="0"/>
                <a:ea typeface="Arial" panose="020B0604020202020204" pitchFamily="34" charset="0"/>
              </a:rPr>
              <a:t>Discuss weekly calendar</a:t>
            </a:r>
          </a:p>
          <a:p>
            <a:pPr marL="342900" marR="0" lvl="0" indent="-342900">
              <a:lnSpc>
                <a:spcPct val="115000"/>
              </a:lnSpc>
              <a:spcBef>
                <a:spcPts val="0"/>
              </a:spcBef>
              <a:spcAft>
                <a:spcPts val="0"/>
              </a:spcAft>
              <a:buFont typeface="Arial" panose="020B0604020202020204" pitchFamily="34" charset="0"/>
              <a:buChar char="●"/>
            </a:pPr>
            <a:r>
              <a:rPr lang="en-US" sz="2400" u="none" strike="noStrike" dirty="0">
                <a:effectLst/>
                <a:latin typeface="Arial" panose="020B0604020202020204" pitchFamily="34" charset="0"/>
                <a:ea typeface="Arial" panose="020B0604020202020204" pitchFamily="34" charset="0"/>
              </a:rPr>
              <a:t>Develop market (complete &amp; discuss Top 10)</a:t>
            </a:r>
          </a:p>
          <a:p>
            <a:pPr marL="342900" marR="0" lvl="0" indent="-342900">
              <a:lnSpc>
                <a:spcPct val="115000"/>
              </a:lnSpc>
              <a:spcBef>
                <a:spcPts val="0"/>
              </a:spcBef>
              <a:spcAft>
                <a:spcPts val="0"/>
              </a:spcAft>
              <a:buFont typeface="Arial" panose="020B0604020202020204" pitchFamily="34" charset="0"/>
              <a:buChar char="●"/>
            </a:pPr>
            <a:r>
              <a:rPr lang="en-US" sz="2400" u="none" strike="noStrike" dirty="0">
                <a:effectLst/>
                <a:latin typeface="Arial" panose="020B0604020202020204" pitchFamily="34" charset="0"/>
                <a:ea typeface="Arial" panose="020B0604020202020204" pitchFamily="34" charset="0"/>
              </a:rPr>
              <a:t>Set Appointments </a:t>
            </a:r>
          </a:p>
          <a:p>
            <a:pPr marL="342900" marR="120650" lvl="0" indent="-342900">
              <a:lnSpc>
                <a:spcPct val="110000"/>
              </a:lnSpc>
              <a:spcBef>
                <a:spcPts val="0"/>
              </a:spcBef>
              <a:spcAft>
                <a:spcPts val="0"/>
              </a:spcAft>
              <a:buFont typeface="Arial" panose="020B0604020202020204" pitchFamily="34" charset="0"/>
              <a:buChar char="●"/>
            </a:pPr>
            <a:r>
              <a:rPr lang="en-US" sz="2400" u="none" strike="noStrike" dirty="0">
                <a:effectLst/>
                <a:latin typeface="Arial" panose="020B0604020202020204" pitchFamily="34" charset="0"/>
                <a:ea typeface="Arial" panose="020B0604020202020204" pitchFamily="34" charset="0"/>
              </a:rPr>
              <a:t>Determine dollar amount they need monthly to accomplish their short-term financial goals discussed </a:t>
            </a:r>
          </a:p>
          <a:p>
            <a:endParaRPr lang="en-US" sz="4400" dirty="0"/>
          </a:p>
        </p:txBody>
      </p:sp>
    </p:spTree>
    <p:extLst>
      <p:ext uri="{BB962C8B-B14F-4D97-AF65-F5344CB8AC3E}">
        <p14:creationId xmlns:p14="http://schemas.microsoft.com/office/powerpoint/2010/main" val="28281704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6C505-D114-4318-AA78-62B8BCE4B94D}"/>
              </a:ext>
            </a:extLst>
          </p:cNvPr>
          <p:cNvSpPr>
            <a:spLocks noGrp="1"/>
          </p:cNvSpPr>
          <p:nvPr>
            <p:ph type="title"/>
          </p:nvPr>
        </p:nvSpPr>
        <p:spPr>
          <a:xfrm>
            <a:off x="628650" y="1336086"/>
            <a:ext cx="7886700" cy="1325562"/>
          </a:xfrm>
        </p:spPr>
        <p:txBody>
          <a:bodyPr/>
          <a:lstStyle/>
          <a:p>
            <a:r>
              <a:rPr lang="en-US" sz="7200" dirty="0"/>
              <a:t>Upcoming Schedule</a:t>
            </a:r>
          </a:p>
        </p:txBody>
      </p:sp>
    </p:spTree>
    <p:extLst>
      <p:ext uri="{BB962C8B-B14F-4D97-AF65-F5344CB8AC3E}">
        <p14:creationId xmlns:p14="http://schemas.microsoft.com/office/powerpoint/2010/main" val="1887254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8"/>
          <p:cNvSpPr txBox="1"/>
          <p:nvPr/>
        </p:nvSpPr>
        <p:spPr>
          <a:xfrm>
            <a:off x="106756200" y="106413300"/>
            <a:ext cx="6858000" cy="8129587"/>
          </a:xfrm>
          <a:prstGeom prst="rect">
            <a:avLst/>
          </a:prstGeom>
          <a:noFill/>
          <a:ln w="12700" cap="flat" cmpd="sng">
            <a:solidFill>
              <a:srgbClr val="000000"/>
            </a:solidFill>
            <a:prstDash val="solid"/>
            <a:miter lim="800000"/>
            <a:headEnd type="none" w="sm" len="sm"/>
            <a:tailEnd type="none" w="sm" len="sm"/>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18"/>
          <p:cNvSpPr txBox="1"/>
          <p:nvPr/>
        </p:nvSpPr>
        <p:spPr>
          <a:xfrm>
            <a:off x="106799063" y="108870750"/>
            <a:ext cx="3686175" cy="6067425"/>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1. Fundamental Series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Orientation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Prospecting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Approach</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Presentation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Follow Up</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Start Up</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FNA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Insurance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Securities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Mortgage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Long Term Care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Variable Annuity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PLPP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2. Field Training</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Access to a Certified Field Trainer</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Client Development – Using the FNA</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Market Development Directory</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Team Building</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Using POL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3.  Advanced Training Boot Camps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Market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Insurance Level 1 &amp; 2</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Securities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Loans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Long Term Care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Variable Annuity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Recruiting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FNA</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Presentations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21" name="Google Shape;121;p18"/>
          <p:cNvSpPr txBox="1"/>
          <p:nvPr/>
        </p:nvSpPr>
        <p:spPr>
          <a:xfrm>
            <a:off x="107213400" y="106413300"/>
            <a:ext cx="5943600" cy="2286000"/>
          </a:xfrm>
          <a:prstGeom prst="rect">
            <a:avLst/>
          </a:prstGeom>
          <a:noFill/>
          <a:ln>
            <a:noFill/>
          </a:ln>
        </p:spPr>
        <p:txBody>
          <a:bodyPr spcFirstLastPara="1" wrap="square" lIns="36175" tIns="73025" rIns="36175" bIns="3617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 Life &amp; Health License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Calibri"/>
              <a:buNone/>
            </a:pPr>
            <a:endParaRPr sz="1000" b="1"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PFS Processing Fee	</a:t>
            </a:r>
            <a:r>
              <a:rPr lang="en-US" sz="1200" b="1" i="0" u="none" strike="noStrike" cap="none">
                <a:solidFill>
                  <a:srgbClr val="000000"/>
                </a:solidFill>
                <a:latin typeface="Arial"/>
                <a:ea typeface="Arial"/>
                <a:cs typeface="Arial"/>
                <a:sym typeface="Arial"/>
              </a:rPr>
              <a:t>$40.00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PFSU 40-Hour School	</a:t>
            </a:r>
            <a:r>
              <a:rPr lang="en-US" sz="1200" b="1" i="0" u="none" strike="noStrike" cap="none">
                <a:solidFill>
                  <a:srgbClr val="000000"/>
                </a:solidFill>
                <a:latin typeface="Arial"/>
                <a:ea typeface="Arial"/>
                <a:cs typeface="Arial"/>
                <a:sym typeface="Arial"/>
              </a:rPr>
              <a:t>$350.00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Georgia State Exam	</a:t>
            </a:r>
            <a:r>
              <a:rPr lang="en-US" sz="1200" b="1" i="0" u="none" strike="noStrike" cap="none">
                <a:solidFill>
                  <a:srgbClr val="000000"/>
                </a:solidFill>
                <a:latin typeface="Arial"/>
                <a:ea typeface="Arial"/>
                <a:cs typeface="Arial"/>
                <a:sym typeface="Arial"/>
              </a:rPr>
              <a:t>$90.00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1-Year Georgia License	</a:t>
            </a:r>
            <a:r>
              <a:rPr lang="en-US" sz="1200" b="1" i="0" u="none" strike="noStrike" cap="none">
                <a:solidFill>
                  <a:srgbClr val="000000"/>
                </a:solidFill>
                <a:latin typeface="Arial"/>
                <a:ea typeface="Arial"/>
                <a:cs typeface="Arial"/>
                <a:sym typeface="Arial"/>
              </a:rPr>
              <a:t>$75.00 Value</a:t>
            </a:r>
            <a:endParaRPr sz="12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1" i="0" u="none" strike="noStrike" cap="none">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Georgia Temporary License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Calibri"/>
              <a:buNone/>
            </a:pPr>
            <a:endParaRPr sz="2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PFS Education Center</a:t>
            </a:r>
            <a:endParaRPr sz="1400" b="0" i="0" u="none" strike="noStrike" cap="none">
              <a:solidFill>
                <a:srgbClr val="000000"/>
              </a:solidFill>
              <a:latin typeface="Arial"/>
              <a:ea typeface="Arial"/>
              <a:cs typeface="Arial"/>
              <a:sym typeface="Arial"/>
            </a:endParaRPr>
          </a:p>
        </p:txBody>
      </p:sp>
      <p:grpSp>
        <p:nvGrpSpPr>
          <p:cNvPr id="122" name="Google Shape;122;p18"/>
          <p:cNvGrpSpPr/>
          <p:nvPr/>
        </p:nvGrpSpPr>
        <p:grpSpPr>
          <a:xfrm>
            <a:off x="107799187" y="106670471"/>
            <a:ext cx="896937" cy="374650"/>
            <a:chOff x="20473987" y="19345275"/>
            <a:chExt cx="897255" cy="374332"/>
          </a:xfrm>
        </p:grpSpPr>
        <p:sp>
          <p:nvSpPr>
            <p:cNvPr id="123" name="Google Shape;123;p18"/>
            <p:cNvSpPr/>
            <p:nvPr/>
          </p:nvSpPr>
          <p:spPr>
            <a:xfrm rot="5400000">
              <a:off x="20735449" y="19083814"/>
              <a:ext cx="374332" cy="897255"/>
            </a:xfrm>
            <a:prstGeom prst="upArrow">
              <a:avLst>
                <a:gd name="adj1" fmla="val 7756"/>
                <a:gd name="adj2" fmla="val 50000"/>
              </a:avLst>
            </a:prstGeom>
            <a:noFill/>
            <a:ln w="12700" cap="flat" cmpd="sng">
              <a:solidFill>
                <a:srgbClr val="000000"/>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p18"/>
            <p:cNvSpPr txBox="1"/>
            <p:nvPr/>
          </p:nvSpPr>
          <p:spPr>
            <a:xfrm>
              <a:off x="20547570" y="19431000"/>
              <a:ext cx="788670" cy="20574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INCLUDES</a:t>
              </a:r>
              <a:endParaRPr sz="1400" b="0" i="0" u="none" strike="noStrike" cap="none">
                <a:solidFill>
                  <a:srgbClr val="000000"/>
                </a:solidFill>
                <a:latin typeface="Arial"/>
                <a:ea typeface="Arial"/>
                <a:cs typeface="Arial"/>
                <a:sym typeface="Arial"/>
              </a:endParaRPr>
            </a:p>
          </p:txBody>
        </p:sp>
      </p:grpSp>
      <p:grpSp>
        <p:nvGrpSpPr>
          <p:cNvPr id="125" name="Google Shape;125;p18"/>
          <p:cNvGrpSpPr/>
          <p:nvPr/>
        </p:nvGrpSpPr>
        <p:grpSpPr>
          <a:xfrm rot="1200000">
            <a:off x="106984803" y="107956350"/>
            <a:ext cx="896937" cy="374650"/>
            <a:chOff x="20173984" y="21116458"/>
            <a:chExt cx="897255" cy="374332"/>
          </a:xfrm>
        </p:grpSpPr>
        <p:sp>
          <p:nvSpPr>
            <p:cNvPr id="126" name="Google Shape;126;p18"/>
            <p:cNvSpPr/>
            <p:nvPr/>
          </p:nvSpPr>
          <p:spPr>
            <a:xfrm rot="5400000">
              <a:off x="20435446" y="20854996"/>
              <a:ext cx="374332" cy="897255"/>
            </a:xfrm>
            <a:prstGeom prst="upArrow">
              <a:avLst>
                <a:gd name="adj1" fmla="val 7756"/>
                <a:gd name="adj2" fmla="val 50000"/>
              </a:avLst>
            </a:prstGeom>
            <a:noFill/>
            <a:ln w="12700" cap="flat" cmpd="sng">
              <a:solidFill>
                <a:srgbClr val="000000"/>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 name="Google Shape;127;p18"/>
            <p:cNvSpPr txBox="1"/>
            <p:nvPr/>
          </p:nvSpPr>
          <p:spPr>
            <a:xfrm>
              <a:off x="20247564" y="21204559"/>
              <a:ext cx="788670" cy="20574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INCLUDES</a:t>
              </a:r>
              <a:endParaRPr sz="1400" b="0" i="0" u="none" strike="noStrike" cap="none">
                <a:solidFill>
                  <a:srgbClr val="000000"/>
                </a:solidFill>
                <a:latin typeface="Arial"/>
                <a:ea typeface="Arial"/>
                <a:cs typeface="Arial"/>
                <a:sym typeface="Arial"/>
              </a:endParaRPr>
            </a:p>
          </p:txBody>
        </p:sp>
      </p:grpSp>
      <p:sp>
        <p:nvSpPr>
          <p:cNvPr id="128" name="Google Shape;128;p18"/>
          <p:cNvSpPr txBox="1"/>
          <p:nvPr/>
        </p:nvSpPr>
        <p:spPr>
          <a:xfrm>
            <a:off x="111718725" y="106641900"/>
            <a:ext cx="1438275" cy="1600200"/>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9000"/>
              <a:buFont typeface="Times New Roman"/>
              <a:buNone/>
            </a:pPr>
            <a:r>
              <a:rPr lang="en-US" sz="9000" b="0" i="0" u="none" strike="noStrike" cap="none">
                <a:solidFill>
                  <a:srgbClr val="000000"/>
                </a:solidFill>
                <a:latin typeface="Times New Roman"/>
                <a:ea typeface="Times New Roman"/>
                <a:cs typeface="Times New Roman"/>
                <a:sym typeface="Times New Roman"/>
              </a:rPr>
              <a:t>}</a:t>
            </a:r>
            <a:endParaRPr sz="1400" b="0" i="0" u="none" strike="noStrike" cap="none">
              <a:solidFill>
                <a:srgbClr val="000000"/>
              </a:solidFill>
              <a:latin typeface="Arial"/>
              <a:ea typeface="Arial"/>
              <a:cs typeface="Arial"/>
              <a:sym typeface="Arial"/>
            </a:endParaRPr>
          </a:p>
        </p:txBody>
      </p:sp>
      <p:sp>
        <p:nvSpPr>
          <p:cNvPr id="129" name="Google Shape;129;p18"/>
          <p:cNvSpPr txBox="1"/>
          <p:nvPr/>
        </p:nvSpPr>
        <p:spPr>
          <a:xfrm>
            <a:off x="112242600" y="107099100"/>
            <a:ext cx="914400" cy="62865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Total Value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$555.00</a:t>
            </a:r>
            <a:endParaRPr sz="1400" b="0" i="0" u="none" strike="noStrike" cap="none">
              <a:solidFill>
                <a:srgbClr val="000000"/>
              </a:solidFill>
              <a:latin typeface="Arial"/>
              <a:ea typeface="Arial"/>
              <a:cs typeface="Arial"/>
              <a:sym typeface="Arial"/>
            </a:endParaRPr>
          </a:p>
        </p:txBody>
      </p:sp>
      <p:sp>
        <p:nvSpPr>
          <p:cNvPr id="130" name="Google Shape;130;p18"/>
          <p:cNvSpPr txBox="1"/>
          <p:nvPr/>
        </p:nvSpPr>
        <p:spPr>
          <a:xfrm>
            <a:off x="106756200" y="105498900"/>
            <a:ext cx="6858000" cy="885825"/>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Business Acceleration System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$199 Initial Amount </a:t>
            </a:r>
            <a:endParaRPr sz="1400" b="0" i="0" u="none" strike="noStrike" cap="none">
              <a:solidFill>
                <a:srgbClr val="000000"/>
              </a:solidFill>
              <a:latin typeface="Arial"/>
              <a:ea typeface="Arial"/>
              <a:cs typeface="Arial"/>
              <a:sym typeface="Arial"/>
            </a:endParaRPr>
          </a:p>
        </p:txBody>
      </p:sp>
      <p:sp>
        <p:nvSpPr>
          <p:cNvPr id="131" name="Google Shape;131;p18"/>
          <p:cNvSpPr txBox="1"/>
          <p:nvPr/>
        </p:nvSpPr>
        <p:spPr>
          <a:xfrm>
            <a:off x="110485238" y="108870750"/>
            <a:ext cx="3128962" cy="6067425"/>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4. Skill Development</a:t>
            </a: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Phone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Presentation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Getting Referrals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FNA Training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Closing Skills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Completing Forms/Applications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Follow-Up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PDA/Turbo Apps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Morningstar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5. Field Trainers Development</a:t>
            </a:r>
            <a:endParaRPr sz="12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Advanced Presentation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Cross-Selling of Products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Tap-Root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Overlapping Leadership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6. Business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Time Management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CallAtlanta/POL</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Bonus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EPN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Organizing Your Office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Communication/Processing Systems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(Information Flow)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7. Leadership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Communication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Vision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Goal Setting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Motivation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Personal Development</a:t>
            </a:r>
            <a:endParaRPr sz="1400" b="0" i="0" u="none" strike="noStrike" cap="none">
              <a:solidFill>
                <a:srgbClr val="000000"/>
              </a:solidFill>
              <a:latin typeface="Arial"/>
              <a:ea typeface="Arial"/>
              <a:cs typeface="Arial"/>
              <a:sym typeface="Arial"/>
            </a:endParaRPr>
          </a:p>
        </p:txBody>
      </p:sp>
      <p:grpSp>
        <p:nvGrpSpPr>
          <p:cNvPr id="132" name="Google Shape;132;p18"/>
          <p:cNvGrpSpPr/>
          <p:nvPr/>
        </p:nvGrpSpPr>
        <p:grpSpPr>
          <a:xfrm>
            <a:off x="106756200" y="114557175"/>
            <a:ext cx="6858000" cy="400050"/>
            <a:chOff x="19431000" y="27231975"/>
            <a:chExt cx="6858000" cy="400050"/>
          </a:xfrm>
        </p:grpSpPr>
        <p:sp>
          <p:nvSpPr>
            <p:cNvPr id="133" name="Google Shape;133;p18"/>
            <p:cNvSpPr txBox="1"/>
            <p:nvPr/>
          </p:nvSpPr>
          <p:spPr>
            <a:xfrm>
              <a:off x="19431000" y="27289125"/>
              <a:ext cx="2400300" cy="320040"/>
            </a:xfrm>
            <a:prstGeom prst="rect">
              <a:avLst/>
            </a:prstGeom>
            <a:solidFill>
              <a:srgbClr val="FFFFFF"/>
            </a:solid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strike="noStrike" cap="none">
                  <a:solidFill>
                    <a:srgbClr val="000000"/>
                  </a:solidFill>
                  <a:latin typeface="Times New Roman"/>
                  <a:ea typeface="Times New Roman"/>
                  <a:cs typeface="Times New Roman"/>
                  <a:sym typeface="Times New Roman"/>
                </a:rPr>
                <a:t>For educational and training purposes only.  </a:t>
              </a:r>
              <a:endParaRPr sz="1400" b="0" i="0" u="none" strike="noStrike" cap="none">
                <a:solidFill>
                  <a:srgbClr val="000000"/>
                </a:solidFill>
                <a:latin typeface="Arial"/>
                <a:ea typeface="Arial"/>
                <a:cs typeface="Arial"/>
                <a:sym typeface="Arial"/>
              </a:endParaRPr>
            </a:p>
          </p:txBody>
        </p:sp>
        <p:sp>
          <p:nvSpPr>
            <p:cNvPr id="134" name="Google Shape;134;p18"/>
            <p:cNvSpPr txBox="1"/>
            <p:nvPr/>
          </p:nvSpPr>
          <p:spPr>
            <a:xfrm>
              <a:off x="26003250" y="27231975"/>
              <a:ext cx="285750" cy="400050"/>
            </a:xfrm>
            <a:prstGeom prst="rect">
              <a:avLst/>
            </a:prstGeom>
            <a:solidFill>
              <a:srgbClr val="FFFFFF"/>
            </a:solid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7</a:t>
              </a:r>
              <a:endParaRPr sz="1400" b="0" i="0" u="none" strike="noStrike" cap="none">
                <a:solidFill>
                  <a:srgbClr val="000000"/>
                </a:solidFill>
                <a:latin typeface="Arial"/>
                <a:ea typeface="Arial"/>
                <a:cs typeface="Arial"/>
                <a:sym typeface="Arial"/>
              </a:endParaRPr>
            </a:p>
          </p:txBody>
        </p:sp>
      </p:grpSp>
      <p:sp>
        <p:nvSpPr>
          <p:cNvPr id="135" name="Google Shape;135;p18"/>
          <p:cNvSpPr txBox="1"/>
          <p:nvPr/>
        </p:nvSpPr>
        <p:spPr>
          <a:xfrm>
            <a:off x="112471200" y="114642900"/>
            <a:ext cx="800100" cy="2286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strike="noStrike" cap="none">
                <a:solidFill>
                  <a:srgbClr val="000000"/>
                </a:solidFill>
                <a:latin typeface="Times New Roman"/>
                <a:ea typeface="Times New Roman"/>
                <a:cs typeface="Times New Roman"/>
                <a:sym typeface="Times New Roman"/>
              </a:rPr>
              <a:t>Version 3</a:t>
            </a:r>
            <a:endParaRPr sz="1400" b="0" i="0" u="none" strike="noStrike" cap="none">
              <a:solidFill>
                <a:srgbClr val="000000"/>
              </a:solidFill>
              <a:latin typeface="Arial"/>
              <a:ea typeface="Arial"/>
              <a:cs typeface="Arial"/>
              <a:sym typeface="Arial"/>
            </a:endParaRPr>
          </a:p>
        </p:txBody>
      </p:sp>
      <p:sp>
        <p:nvSpPr>
          <p:cNvPr id="136" name="Google Shape;136;p18"/>
          <p:cNvSpPr txBox="1"/>
          <p:nvPr/>
        </p:nvSpPr>
        <p:spPr>
          <a:xfrm>
            <a:off x="106908600" y="106565700"/>
            <a:ext cx="6858000" cy="8129587"/>
          </a:xfrm>
          <a:prstGeom prst="rect">
            <a:avLst/>
          </a:prstGeom>
          <a:noFill/>
          <a:ln w="12700" cap="flat" cmpd="sng">
            <a:solidFill>
              <a:srgbClr val="000000"/>
            </a:solidFill>
            <a:prstDash val="solid"/>
            <a:miter lim="800000"/>
            <a:headEnd type="none" w="sm" len="sm"/>
            <a:tailEnd type="none" w="sm" len="sm"/>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 name="Google Shape;137;p18"/>
          <p:cNvSpPr txBox="1"/>
          <p:nvPr/>
        </p:nvSpPr>
        <p:spPr>
          <a:xfrm>
            <a:off x="106951463" y="109023150"/>
            <a:ext cx="3686175" cy="6067425"/>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1. Fundamental Series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Orientation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Prospecting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Approach</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Presentation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Follow Up</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Start Up</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FNA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Insurance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Securities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Mortgage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Long Term Care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Variable Annuity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PLPP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2. Field Training</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Access to a Certified Field Trainer</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Client Development – Using the FNA</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Market Development Directory</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Team Building</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Using POL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3.  Advanced Training Boot Camps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Market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Insurance Level 1 &amp; 2</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Securities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Loans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Long Term Care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Variable Annuity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Recruiting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FNA</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Presentations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38" name="Google Shape;138;p18"/>
          <p:cNvSpPr txBox="1"/>
          <p:nvPr/>
        </p:nvSpPr>
        <p:spPr>
          <a:xfrm>
            <a:off x="107365800" y="106565700"/>
            <a:ext cx="5943600" cy="2286000"/>
          </a:xfrm>
          <a:prstGeom prst="rect">
            <a:avLst/>
          </a:prstGeom>
          <a:noFill/>
          <a:ln>
            <a:noFill/>
          </a:ln>
        </p:spPr>
        <p:txBody>
          <a:bodyPr spcFirstLastPara="1" wrap="square" lIns="36175" tIns="73025" rIns="36175" bIns="3617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 Life &amp; Health License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Calibri"/>
              <a:buNone/>
            </a:pPr>
            <a:endParaRPr sz="1000" b="1"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PFS Processing Fee	</a:t>
            </a:r>
            <a:r>
              <a:rPr lang="en-US" sz="1200" b="1" i="0" u="none" strike="noStrike" cap="none">
                <a:solidFill>
                  <a:srgbClr val="000000"/>
                </a:solidFill>
                <a:latin typeface="Arial"/>
                <a:ea typeface="Arial"/>
                <a:cs typeface="Arial"/>
                <a:sym typeface="Arial"/>
              </a:rPr>
              <a:t>$40.00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PFSU 40-Hour School	</a:t>
            </a:r>
            <a:r>
              <a:rPr lang="en-US" sz="1200" b="1" i="0" u="none" strike="noStrike" cap="none">
                <a:solidFill>
                  <a:srgbClr val="000000"/>
                </a:solidFill>
                <a:latin typeface="Arial"/>
                <a:ea typeface="Arial"/>
                <a:cs typeface="Arial"/>
                <a:sym typeface="Arial"/>
              </a:rPr>
              <a:t>$350.00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Georgia State Exam	</a:t>
            </a:r>
            <a:r>
              <a:rPr lang="en-US" sz="1200" b="1" i="0" u="none" strike="noStrike" cap="none">
                <a:solidFill>
                  <a:srgbClr val="000000"/>
                </a:solidFill>
                <a:latin typeface="Arial"/>
                <a:ea typeface="Arial"/>
                <a:cs typeface="Arial"/>
                <a:sym typeface="Arial"/>
              </a:rPr>
              <a:t>$90.00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1-Year Georgia License	</a:t>
            </a:r>
            <a:r>
              <a:rPr lang="en-US" sz="1200" b="1" i="0" u="none" strike="noStrike" cap="none">
                <a:solidFill>
                  <a:srgbClr val="000000"/>
                </a:solidFill>
                <a:latin typeface="Arial"/>
                <a:ea typeface="Arial"/>
                <a:cs typeface="Arial"/>
                <a:sym typeface="Arial"/>
              </a:rPr>
              <a:t>$75.00 Value</a:t>
            </a:r>
            <a:endParaRPr sz="12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1" i="0" u="none" strike="noStrike" cap="none">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Georgia Temporary License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Calibri"/>
              <a:buNone/>
            </a:pPr>
            <a:endParaRPr sz="2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PFS Education Center</a:t>
            </a:r>
            <a:endParaRPr sz="1400" b="0" i="0" u="none" strike="noStrike" cap="none">
              <a:solidFill>
                <a:srgbClr val="000000"/>
              </a:solidFill>
              <a:latin typeface="Arial"/>
              <a:ea typeface="Arial"/>
              <a:cs typeface="Arial"/>
              <a:sym typeface="Arial"/>
            </a:endParaRPr>
          </a:p>
        </p:txBody>
      </p:sp>
      <p:grpSp>
        <p:nvGrpSpPr>
          <p:cNvPr id="139" name="Google Shape;139;p18"/>
          <p:cNvGrpSpPr/>
          <p:nvPr/>
        </p:nvGrpSpPr>
        <p:grpSpPr>
          <a:xfrm>
            <a:off x="107951587" y="106822871"/>
            <a:ext cx="896937" cy="374650"/>
            <a:chOff x="20473987" y="19345275"/>
            <a:chExt cx="897255" cy="374332"/>
          </a:xfrm>
        </p:grpSpPr>
        <p:sp>
          <p:nvSpPr>
            <p:cNvPr id="140" name="Google Shape;140;p18"/>
            <p:cNvSpPr/>
            <p:nvPr/>
          </p:nvSpPr>
          <p:spPr>
            <a:xfrm rot="5400000">
              <a:off x="20735449" y="19083814"/>
              <a:ext cx="374332" cy="897255"/>
            </a:xfrm>
            <a:prstGeom prst="upArrow">
              <a:avLst>
                <a:gd name="adj1" fmla="val 7756"/>
                <a:gd name="adj2" fmla="val 50000"/>
              </a:avLst>
            </a:prstGeom>
            <a:noFill/>
            <a:ln w="12700" cap="flat" cmpd="sng">
              <a:solidFill>
                <a:srgbClr val="000000"/>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 name="Google Shape;141;p18"/>
            <p:cNvSpPr txBox="1"/>
            <p:nvPr/>
          </p:nvSpPr>
          <p:spPr>
            <a:xfrm>
              <a:off x="20547570" y="19431000"/>
              <a:ext cx="788670" cy="20574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INCLUDES</a:t>
              </a:r>
              <a:endParaRPr sz="1400" b="0" i="0" u="none" strike="noStrike" cap="none">
                <a:solidFill>
                  <a:srgbClr val="000000"/>
                </a:solidFill>
                <a:latin typeface="Arial"/>
                <a:ea typeface="Arial"/>
                <a:cs typeface="Arial"/>
                <a:sym typeface="Arial"/>
              </a:endParaRPr>
            </a:p>
          </p:txBody>
        </p:sp>
      </p:grpSp>
      <p:grpSp>
        <p:nvGrpSpPr>
          <p:cNvPr id="142" name="Google Shape;142;p18"/>
          <p:cNvGrpSpPr/>
          <p:nvPr/>
        </p:nvGrpSpPr>
        <p:grpSpPr>
          <a:xfrm rot="1200000">
            <a:off x="107137203" y="108108750"/>
            <a:ext cx="896937" cy="374650"/>
            <a:chOff x="20173984" y="21116458"/>
            <a:chExt cx="897255" cy="374332"/>
          </a:xfrm>
        </p:grpSpPr>
        <p:sp>
          <p:nvSpPr>
            <p:cNvPr id="143" name="Google Shape;143;p18"/>
            <p:cNvSpPr/>
            <p:nvPr/>
          </p:nvSpPr>
          <p:spPr>
            <a:xfrm rot="5400000">
              <a:off x="20435446" y="20854996"/>
              <a:ext cx="374332" cy="897255"/>
            </a:xfrm>
            <a:prstGeom prst="upArrow">
              <a:avLst>
                <a:gd name="adj1" fmla="val 7756"/>
                <a:gd name="adj2" fmla="val 50000"/>
              </a:avLst>
            </a:prstGeom>
            <a:noFill/>
            <a:ln w="12700" cap="flat" cmpd="sng">
              <a:solidFill>
                <a:srgbClr val="000000"/>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p18"/>
            <p:cNvSpPr txBox="1"/>
            <p:nvPr/>
          </p:nvSpPr>
          <p:spPr>
            <a:xfrm>
              <a:off x="20247564" y="21204559"/>
              <a:ext cx="788670" cy="20574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INCLUDES</a:t>
              </a:r>
              <a:endParaRPr sz="1400" b="0" i="0" u="none" strike="noStrike" cap="none">
                <a:solidFill>
                  <a:srgbClr val="000000"/>
                </a:solidFill>
                <a:latin typeface="Arial"/>
                <a:ea typeface="Arial"/>
                <a:cs typeface="Arial"/>
                <a:sym typeface="Arial"/>
              </a:endParaRPr>
            </a:p>
          </p:txBody>
        </p:sp>
      </p:grpSp>
      <p:sp>
        <p:nvSpPr>
          <p:cNvPr id="145" name="Google Shape;145;p18"/>
          <p:cNvSpPr txBox="1"/>
          <p:nvPr/>
        </p:nvSpPr>
        <p:spPr>
          <a:xfrm>
            <a:off x="111871125" y="106794300"/>
            <a:ext cx="1438275" cy="1600200"/>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9000"/>
              <a:buFont typeface="Times New Roman"/>
              <a:buNone/>
            </a:pPr>
            <a:r>
              <a:rPr lang="en-US" sz="9000" b="0" i="0" u="none" strike="noStrike" cap="none">
                <a:solidFill>
                  <a:srgbClr val="000000"/>
                </a:solidFill>
                <a:latin typeface="Times New Roman"/>
                <a:ea typeface="Times New Roman"/>
                <a:cs typeface="Times New Roman"/>
                <a:sym typeface="Times New Roman"/>
              </a:rPr>
              <a:t>}</a:t>
            </a:r>
            <a:endParaRPr sz="1400" b="0" i="0" u="none" strike="noStrike" cap="none">
              <a:solidFill>
                <a:srgbClr val="000000"/>
              </a:solidFill>
              <a:latin typeface="Arial"/>
              <a:ea typeface="Arial"/>
              <a:cs typeface="Arial"/>
              <a:sym typeface="Arial"/>
            </a:endParaRPr>
          </a:p>
        </p:txBody>
      </p:sp>
      <p:sp>
        <p:nvSpPr>
          <p:cNvPr id="146" name="Google Shape;146;p18"/>
          <p:cNvSpPr txBox="1"/>
          <p:nvPr/>
        </p:nvSpPr>
        <p:spPr>
          <a:xfrm>
            <a:off x="112395000" y="107251500"/>
            <a:ext cx="914400" cy="62865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Total Value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$555.00</a:t>
            </a:r>
            <a:endParaRPr sz="1400" b="0" i="0" u="none" strike="noStrike" cap="none">
              <a:solidFill>
                <a:srgbClr val="000000"/>
              </a:solidFill>
              <a:latin typeface="Arial"/>
              <a:ea typeface="Arial"/>
              <a:cs typeface="Arial"/>
              <a:sym typeface="Arial"/>
            </a:endParaRPr>
          </a:p>
        </p:txBody>
      </p:sp>
      <p:sp>
        <p:nvSpPr>
          <p:cNvPr id="147" name="Google Shape;147;p18"/>
          <p:cNvSpPr txBox="1"/>
          <p:nvPr/>
        </p:nvSpPr>
        <p:spPr>
          <a:xfrm>
            <a:off x="106908600" y="105651300"/>
            <a:ext cx="6858000" cy="885825"/>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Business Acceleration System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$199 Initial Amount </a:t>
            </a:r>
            <a:endParaRPr sz="1400" b="0" i="0" u="none" strike="noStrike" cap="none">
              <a:solidFill>
                <a:srgbClr val="000000"/>
              </a:solidFill>
              <a:latin typeface="Arial"/>
              <a:ea typeface="Arial"/>
              <a:cs typeface="Arial"/>
              <a:sym typeface="Arial"/>
            </a:endParaRPr>
          </a:p>
        </p:txBody>
      </p:sp>
      <p:sp>
        <p:nvSpPr>
          <p:cNvPr id="148" name="Google Shape;148;p18"/>
          <p:cNvSpPr txBox="1"/>
          <p:nvPr/>
        </p:nvSpPr>
        <p:spPr>
          <a:xfrm>
            <a:off x="110637638" y="109023150"/>
            <a:ext cx="3128962" cy="6067425"/>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4. Skill Development</a:t>
            </a: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Phone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Presentation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Getting Referrals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FNA Training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Closing Skills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Completing Forms/Applications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Follow-Up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PDA/Turbo Apps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Morningstar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5. Field Trainers Development</a:t>
            </a:r>
            <a:endParaRPr sz="12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Advanced Presentation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Cross-Selling of Products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Tap-Root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Overlapping Leadership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6. Business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Time Management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CallAtlanta/POL</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Bonus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EPN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Organizing Your Office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Communication/Processing Systems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(Information Flow)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7. Leadership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Communication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Vision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Goal Setting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Motivation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Personal Development</a:t>
            </a:r>
            <a:endParaRPr sz="1400" b="0" i="0" u="none" strike="noStrike" cap="none">
              <a:solidFill>
                <a:srgbClr val="000000"/>
              </a:solidFill>
              <a:latin typeface="Arial"/>
              <a:ea typeface="Arial"/>
              <a:cs typeface="Arial"/>
              <a:sym typeface="Arial"/>
            </a:endParaRPr>
          </a:p>
        </p:txBody>
      </p:sp>
      <p:grpSp>
        <p:nvGrpSpPr>
          <p:cNvPr id="149" name="Google Shape;149;p18"/>
          <p:cNvGrpSpPr/>
          <p:nvPr/>
        </p:nvGrpSpPr>
        <p:grpSpPr>
          <a:xfrm>
            <a:off x="106908600" y="114709575"/>
            <a:ext cx="6858000" cy="400050"/>
            <a:chOff x="19431000" y="27231975"/>
            <a:chExt cx="6858000" cy="400050"/>
          </a:xfrm>
        </p:grpSpPr>
        <p:sp>
          <p:nvSpPr>
            <p:cNvPr id="150" name="Google Shape;150;p18"/>
            <p:cNvSpPr txBox="1"/>
            <p:nvPr/>
          </p:nvSpPr>
          <p:spPr>
            <a:xfrm>
              <a:off x="19431000" y="27289125"/>
              <a:ext cx="2400300" cy="320040"/>
            </a:xfrm>
            <a:prstGeom prst="rect">
              <a:avLst/>
            </a:prstGeom>
            <a:solidFill>
              <a:srgbClr val="FFFFFF"/>
            </a:solid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strike="noStrike" cap="none">
                  <a:solidFill>
                    <a:srgbClr val="000000"/>
                  </a:solidFill>
                  <a:latin typeface="Times New Roman"/>
                  <a:ea typeface="Times New Roman"/>
                  <a:cs typeface="Times New Roman"/>
                  <a:sym typeface="Times New Roman"/>
                </a:rPr>
                <a:t>For educational and training purposes only.  </a:t>
              </a:r>
              <a:endParaRPr sz="1400" b="0" i="0" u="none" strike="noStrike" cap="none">
                <a:solidFill>
                  <a:srgbClr val="000000"/>
                </a:solidFill>
                <a:latin typeface="Arial"/>
                <a:ea typeface="Arial"/>
                <a:cs typeface="Arial"/>
                <a:sym typeface="Arial"/>
              </a:endParaRPr>
            </a:p>
          </p:txBody>
        </p:sp>
        <p:sp>
          <p:nvSpPr>
            <p:cNvPr id="151" name="Google Shape;151;p18"/>
            <p:cNvSpPr txBox="1"/>
            <p:nvPr/>
          </p:nvSpPr>
          <p:spPr>
            <a:xfrm>
              <a:off x="26003250" y="27231975"/>
              <a:ext cx="285750" cy="400050"/>
            </a:xfrm>
            <a:prstGeom prst="rect">
              <a:avLst/>
            </a:prstGeom>
            <a:solidFill>
              <a:srgbClr val="FFFFFF"/>
            </a:solid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7</a:t>
              </a:r>
              <a:endParaRPr sz="1400" b="0" i="0" u="none" strike="noStrike" cap="none">
                <a:solidFill>
                  <a:srgbClr val="000000"/>
                </a:solidFill>
                <a:latin typeface="Arial"/>
                <a:ea typeface="Arial"/>
                <a:cs typeface="Arial"/>
                <a:sym typeface="Arial"/>
              </a:endParaRPr>
            </a:p>
          </p:txBody>
        </p:sp>
      </p:grpSp>
      <p:sp>
        <p:nvSpPr>
          <p:cNvPr id="152" name="Google Shape;152;p18"/>
          <p:cNvSpPr txBox="1"/>
          <p:nvPr/>
        </p:nvSpPr>
        <p:spPr>
          <a:xfrm>
            <a:off x="112623600" y="114795300"/>
            <a:ext cx="800100" cy="2286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strike="noStrike" cap="none">
                <a:solidFill>
                  <a:srgbClr val="000000"/>
                </a:solidFill>
                <a:latin typeface="Times New Roman"/>
                <a:ea typeface="Times New Roman"/>
                <a:cs typeface="Times New Roman"/>
                <a:sym typeface="Times New Roman"/>
              </a:rPr>
              <a:t>Version 3</a:t>
            </a:r>
            <a:endParaRPr sz="1400" b="0" i="0" u="none" strike="noStrike" cap="none">
              <a:solidFill>
                <a:srgbClr val="000000"/>
              </a:solidFill>
              <a:latin typeface="Arial"/>
              <a:ea typeface="Arial"/>
              <a:cs typeface="Arial"/>
              <a:sym typeface="Arial"/>
            </a:endParaRPr>
          </a:p>
        </p:txBody>
      </p:sp>
      <p:grpSp>
        <p:nvGrpSpPr>
          <p:cNvPr id="153" name="Google Shape;153;p18"/>
          <p:cNvGrpSpPr/>
          <p:nvPr/>
        </p:nvGrpSpPr>
        <p:grpSpPr>
          <a:xfrm>
            <a:off x="106756200" y="105498900"/>
            <a:ext cx="6858001" cy="9458325"/>
            <a:chOff x="106756200" y="105498900"/>
            <a:chExt cx="6858001" cy="9458325"/>
          </a:xfrm>
        </p:grpSpPr>
        <p:sp>
          <p:nvSpPr>
            <p:cNvPr id="154" name="Google Shape;154;p18"/>
            <p:cNvSpPr txBox="1"/>
            <p:nvPr/>
          </p:nvSpPr>
          <p:spPr>
            <a:xfrm>
              <a:off x="106756200" y="106413300"/>
              <a:ext cx="6858000" cy="8129588"/>
            </a:xfrm>
            <a:prstGeom prst="rect">
              <a:avLst/>
            </a:prstGeom>
            <a:noFill/>
            <a:ln w="12700" cap="flat" cmpd="sng">
              <a:solidFill>
                <a:srgbClr val="000000"/>
              </a:solidFill>
              <a:prstDash val="solid"/>
              <a:miter lim="800000"/>
              <a:headEnd type="none" w="sm" len="sm"/>
              <a:tailEnd type="none" w="sm" len="sm"/>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5" name="Google Shape;155;p18"/>
            <p:cNvSpPr txBox="1"/>
            <p:nvPr/>
          </p:nvSpPr>
          <p:spPr>
            <a:xfrm>
              <a:off x="106799063" y="108870750"/>
              <a:ext cx="3686175" cy="6067425"/>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1. Fundamental Series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Orientation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Prospecting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Approach</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Presentation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Follow Up</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Start Up</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FNA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Insurance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Securities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Mortgage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Long Term Care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Variable Annuity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PLPP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2. Field Training</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Access to a Certified Field Trainer</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Client Development – Using the FNA</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Market Development Directory</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Team Building</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Using POL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3.  Advanced Training Boot Camps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Market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Insurance Level 1 &amp; 2</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Securities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Loans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Long Term Care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Variable Annuity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Recruiting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FNA</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Presentations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6" name="Google Shape;156;p18"/>
            <p:cNvSpPr txBox="1"/>
            <p:nvPr/>
          </p:nvSpPr>
          <p:spPr>
            <a:xfrm>
              <a:off x="107213400" y="106413300"/>
              <a:ext cx="5943600" cy="2286000"/>
            </a:xfrm>
            <a:prstGeom prst="rect">
              <a:avLst/>
            </a:prstGeom>
            <a:noFill/>
            <a:ln>
              <a:noFill/>
            </a:ln>
          </p:spPr>
          <p:txBody>
            <a:bodyPr spcFirstLastPara="1" wrap="square" lIns="36175" tIns="73025" rIns="36175" bIns="3617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 Life &amp; Health License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Calibri"/>
                <a:buNone/>
              </a:pPr>
              <a:endParaRPr sz="1000" b="1"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PFS Processing Fee	</a:t>
              </a:r>
              <a:r>
                <a:rPr lang="en-US" sz="1200" b="1" i="0" u="none" strike="noStrike" cap="none">
                  <a:solidFill>
                    <a:srgbClr val="000000"/>
                  </a:solidFill>
                  <a:latin typeface="Arial"/>
                  <a:ea typeface="Arial"/>
                  <a:cs typeface="Arial"/>
                  <a:sym typeface="Arial"/>
                </a:rPr>
                <a:t>$40.00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PFSU 40-Hour School	</a:t>
              </a:r>
              <a:r>
                <a:rPr lang="en-US" sz="1200" b="1" i="0" u="none" strike="noStrike" cap="none">
                  <a:solidFill>
                    <a:srgbClr val="000000"/>
                  </a:solidFill>
                  <a:latin typeface="Arial"/>
                  <a:ea typeface="Arial"/>
                  <a:cs typeface="Arial"/>
                  <a:sym typeface="Arial"/>
                </a:rPr>
                <a:t>$350.00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Georgia State Exam	</a:t>
              </a:r>
              <a:r>
                <a:rPr lang="en-US" sz="1200" b="1" i="0" u="none" strike="noStrike" cap="none">
                  <a:solidFill>
                    <a:srgbClr val="000000"/>
                  </a:solidFill>
                  <a:latin typeface="Arial"/>
                  <a:ea typeface="Arial"/>
                  <a:cs typeface="Arial"/>
                  <a:sym typeface="Arial"/>
                </a:rPr>
                <a:t>$90.00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1-Year Georgia License	</a:t>
              </a:r>
              <a:r>
                <a:rPr lang="en-US" sz="1200" b="1" i="0" u="none" strike="noStrike" cap="none">
                  <a:solidFill>
                    <a:srgbClr val="000000"/>
                  </a:solidFill>
                  <a:latin typeface="Arial"/>
                  <a:ea typeface="Arial"/>
                  <a:cs typeface="Arial"/>
                  <a:sym typeface="Arial"/>
                </a:rPr>
                <a:t>$75.00 Value</a:t>
              </a:r>
              <a:endParaRPr sz="12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1" i="0" u="none" strike="noStrike" cap="none">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Georgia Temporary License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Calibri"/>
                <a:buNone/>
              </a:pPr>
              <a:endParaRPr sz="2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PFS Education Center</a:t>
              </a:r>
              <a:endParaRPr sz="1400" b="0" i="0" u="none" strike="noStrike" cap="none">
                <a:solidFill>
                  <a:srgbClr val="000000"/>
                </a:solidFill>
                <a:latin typeface="Arial"/>
                <a:ea typeface="Arial"/>
                <a:cs typeface="Arial"/>
                <a:sym typeface="Arial"/>
              </a:endParaRPr>
            </a:p>
          </p:txBody>
        </p:sp>
        <p:grpSp>
          <p:nvGrpSpPr>
            <p:cNvPr id="157" name="Google Shape;157;p18"/>
            <p:cNvGrpSpPr/>
            <p:nvPr/>
          </p:nvGrpSpPr>
          <p:grpSpPr>
            <a:xfrm>
              <a:off x="107799187" y="106670475"/>
              <a:ext cx="897255" cy="374332"/>
              <a:chOff x="20473987" y="19345275"/>
              <a:chExt cx="897255" cy="374332"/>
            </a:xfrm>
          </p:grpSpPr>
          <p:sp>
            <p:nvSpPr>
              <p:cNvPr id="158" name="Google Shape;158;p18"/>
              <p:cNvSpPr/>
              <p:nvPr/>
            </p:nvSpPr>
            <p:spPr>
              <a:xfrm rot="5400000">
                <a:off x="20735449" y="19083814"/>
                <a:ext cx="374332" cy="897255"/>
              </a:xfrm>
              <a:prstGeom prst="upArrow">
                <a:avLst>
                  <a:gd name="adj1" fmla="val 7756"/>
                  <a:gd name="adj2" fmla="val 50000"/>
                </a:avLst>
              </a:prstGeom>
              <a:noFill/>
              <a:ln w="12700" cap="flat" cmpd="sng">
                <a:solidFill>
                  <a:srgbClr val="000000"/>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9" name="Google Shape;159;p18"/>
              <p:cNvSpPr txBox="1"/>
              <p:nvPr/>
            </p:nvSpPr>
            <p:spPr>
              <a:xfrm>
                <a:off x="20547570" y="19431000"/>
                <a:ext cx="788670" cy="20574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INCLUDES</a:t>
                </a:r>
                <a:endParaRPr sz="1400" b="0" i="0" u="none" strike="noStrike" cap="none">
                  <a:solidFill>
                    <a:srgbClr val="000000"/>
                  </a:solidFill>
                  <a:latin typeface="Arial"/>
                  <a:ea typeface="Arial"/>
                  <a:cs typeface="Arial"/>
                  <a:sym typeface="Arial"/>
                </a:endParaRPr>
              </a:p>
            </p:txBody>
          </p:sp>
        </p:grpSp>
        <p:grpSp>
          <p:nvGrpSpPr>
            <p:cNvPr id="160" name="Google Shape;160;p18"/>
            <p:cNvGrpSpPr/>
            <p:nvPr/>
          </p:nvGrpSpPr>
          <p:grpSpPr>
            <a:xfrm rot="1200000">
              <a:off x="106984801" y="107956347"/>
              <a:ext cx="897255" cy="374332"/>
              <a:chOff x="20173984" y="21116458"/>
              <a:chExt cx="897255" cy="374332"/>
            </a:xfrm>
          </p:grpSpPr>
          <p:sp>
            <p:nvSpPr>
              <p:cNvPr id="161" name="Google Shape;161;p18"/>
              <p:cNvSpPr/>
              <p:nvPr/>
            </p:nvSpPr>
            <p:spPr>
              <a:xfrm rot="5400000">
                <a:off x="20435446" y="20854996"/>
                <a:ext cx="374332" cy="897255"/>
              </a:xfrm>
              <a:prstGeom prst="upArrow">
                <a:avLst>
                  <a:gd name="adj1" fmla="val 7756"/>
                  <a:gd name="adj2" fmla="val 50000"/>
                </a:avLst>
              </a:prstGeom>
              <a:noFill/>
              <a:ln w="12700" cap="flat" cmpd="sng">
                <a:solidFill>
                  <a:srgbClr val="000000"/>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2" name="Google Shape;162;p18"/>
              <p:cNvSpPr txBox="1"/>
              <p:nvPr/>
            </p:nvSpPr>
            <p:spPr>
              <a:xfrm>
                <a:off x="20247564" y="21204559"/>
                <a:ext cx="788670" cy="20574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INCLUDES</a:t>
                </a:r>
                <a:endParaRPr sz="1400" b="0" i="0" u="none" strike="noStrike" cap="none">
                  <a:solidFill>
                    <a:srgbClr val="000000"/>
                  </a:solidFill>
                  <a:latin typeface="Arial"/>
                  <a:ea typeface="Arial"/>
                  <a:cs typeface="Arial"/>
                  <a:sym typeface="Arial"/>
                </a:endParaRPr>
              </a:p>
            </p:txBody>
          </p:sp>
        </p:grpSp>
        <p:sp>
          <p:nvSpPr>
            <p:cNvPr id="163" name="Google Shape;163;p18"/>
            <p:cNvSpPr txBox="1"/>
            <p:nvPr/>
          </p:nvSpPr>
          <p:spPr>
            <a:xfrm>
              <a:off x="111718725" y="106641900"/>
              <a:ext cx="1438275" cy="1600200"/>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9000"/>
                <a:buFont typeface="Times New Roman"/>
                <a:buNone/>
              </a:pPr>
              <a:r>
                <a:rPr lang="en-US" sz="9000" b="0" i="0" u="none" strike="noStrike" cap="none">
                  <a:solidFill>
                    <a:srgbClr val="000000"/>
                  </a:solidFill>
                  <a:latin typeface="Times New Roman"/>
                  <a:ea typeface="Times New Roman"/>
                  <a:cs typeface="Times New Roman"/>
                  <a:sym typeface="Times New Roman"/>
                </a:rPr>
                <a:t>}</a:t>
              </a:r>
              <a:endParaRPr sz="1400" b="0" i="0" u="none" strike="noStrike" cap="none">
                <a:solidFill>
                  <a:srgbClr val="000000"/>
                </a:solidFill>
                <a:latin typeface="Arial"/>
                <a:ea typeface="Arial"/>
                <a:cs typeface="Arial"/>
                <a:sym typeface="Arial"/>
              </a:endParaRPr>
            </a:p>
          </p:txBody>
        </p:sp>
        <p:sp>
          <p:nvSpPr>
            <p:cNvPr id="164" name="Google Shape;164;p18"/>
            <p:cNvSpPr txBox="1"/>
            <p:nvPr/>
          </p:nvSpPr>
          <p:spPr>
            <a:xfrm>
              <a:off x="112242600" y="107099100"/>
              <a:ext cx="914400" cy="62865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Total Value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$555.00</a:t>
              </a:r>
              <a:endParaRPr sz="1400" b="0" i="0" u="none" strike="noStrike" cap="none">
                <a:solidFill>
                  <a:srgbClr val="000000"/>
                </a:solidFill>
                <a:latin typeface="Arial"/>
                <a:ea typeface="Arial"/>
                <a:cs typeface="Arial"/>
                <a:sym typeface="Arial"/>
              </a:endParaRPr>
            </a:p>
          </p:txBody>
        </p:sp>
        <p:sp>
          <p:nvSpPr>
            <p:cNvPr id="165" name="Google Shape;165;p18"/>
            <p:cNvSpPr txBox="1"/>
            <p:nvPr/>
          </p:nvSpPr>
          <p:spPr>
            <a:xfrm>
              <a:off x="106756200" y="105498900"/>
              <a:ext cx="6858000" cy="885825"/>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Business Acceleration System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$199 Initial Amount </a:t>
              </a:r>
              <a:endParaRPr sz="1400" b="0" i="0" u="none" strike="noStrike" cap="none">
                <a:solidFill>
                  <a:srgbClr val="000000"/>
                </a:solidFill>
                <a:latin typeface="Arial"/>
                <a:ea typeface="Arial"/>
                <a:cs typeface="Arial"/>
                <a:sym typeface="Arial"/>
              </a:endParaRPr>
            </a:p>
          </p:txBody>
        </p:sp>
        <p:sp>
          <p:nvSpPr>
            <p:cNvPr id="166" name="Google Shape;166;p18"/>
            <p:cNvSpPr txBox="1"/>
            <p:nvPr/>
          </p:nvSpPr>
          <p:spPr>
            <a:xfrm>
              <a:off x="110485238" y="108870750"/>
              <a:ext cx="3128963" cy="6067425"/>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4. Skill Development</a:t>
              </a: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Phone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Presentation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Getting Referrals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FNA Training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Closing Skills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Completing Forms/Applications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Follow-Up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PDA/Turbo Apps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Morningstar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5. Field Trainers Development</a:t>
              </a:r>
              <a:endParaRPr sz="12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Advanced Presentation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Cross-Selling of Products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Tap-Root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Overlapping Leadership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6. Business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Time Management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CallAtlanta/POL</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Bonus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EPN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Organizing Your Office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Communication/Processing Systems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(Information Flow)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7. Leadership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Communication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Vision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Goal Setting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Motivation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Personal Development</a:t>
              </a:r>
              <a:endParaRPr sz="1400" b="0" i="0" u="none" strike="noStrike" cap="none">
                <a:solidFill>
                  <a:srgbClr val="000000"/>
                </a:solidFill>
                <a:latin typeface="Arial"/>
                <a:ea typeface="Arial"/>
                <a:cs typeface="Arial"/>
                <a:sym typeface="Arial"/>
              </a:endParaRPr>
            </a:p>
          </p:txBody>
        </p:sp>
        <p:grpSp>
          <p:nvGrpSpPr>
            <p:cNvPr id="167" name="Google Shape;167;p18"/>
            <p:cNvGrpSpPr/>
            <p:nvPr/>
          </p:nvGrpSpPr>
          <p:grpSpPr>
            <a:xfrm>
              <a:off x="106756200" y="114557175"/>
              <a:ext cx="6858000" cy="400050"/>
              <a:chOff x="19431000" y="27231975"/>
              <a:chExt cx="6858000" cy="400050"/>
            </a:xfrm>
          </p:grpSpPr>
          <p:sp>
            <p:nvSpPr>
              <p:cNvPr id="168" name="Google Shape;168;p18"/>
              <p:cNvSpPr txBox="1"/>
              <p:nvPr/>
            </p:nvSpPr>
            <p:spPr>
              <a:xfrm>
                <a:off x="19431000" y="27289125"/>
                <a:ext cx="2400300" cy="320040"/>
              </a:xfrm>
              <a:prstGeom prst="rect">
                <a:avLst/>
              </a:prstGeom>
              <a:solidFill>
                <a:srgbClr val="FFFFFF"/>
              </a:solid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strike="noStrike" cap="none">
                    <a:solidFill>
                      <a:srgbClr val="000000"/>
                    </a:solidFill>
                    <a:latin typeface="Times New Roman"/>
                    <a:ea typeface="Times New Roman"/>
                    <a:cs typeface="Times New Roman"/>
                    <a:sym typeface="Times New Roman"/>
                  </a:rPr>
                  <a:t>For educational and training purposes only.  </a:t>
                </a:r>
                <a:endParaRPr sz="1400" b="0" i="0" u="none" strike="noStrike" cap="none">
                  <a:solidFill>
                    <a:srgbClr val="000000"/>
                  </a:solidFill>
                  <a:latin typeface="Arial"/>
                  <a:ea typeface="Arial"/>
                  <a:cs typeface="Arial"/>
                  <a:sym typeface="Arial"/>
                </a:endParaRPr>
              </a:p>
            </p:txBody>
          </p:sp>
          <p:sp>
            <p:nvSpPr>
              <p:cNvPr id="169" name="Google Shape;169;p18"/>
              <p:cNvSpPr txBox="1"/>
              <p:nvPr/>
            </p:nvSpPr>
            <p:spPr>
              <a:xfrm>
                <a:off x="26003250" y="27231975"/>
                <a:ext cx="285750" cy="400050"/>
              </a:xfrm>
              <a:prstGeom prst="rect">
                <a:avLst/>
              </a:prstGeom>
              <a:solidFill>
                <a:srgbClr val="FFFFFF"/>
              </a:solid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7</a:t>
                </a:r>
                <a:endParaRPr sz="1400" b="0" i="0" u="none" strike="noStrike" cap="none">
                  <a:solidFill>
                    <a:srgbClr val="000000"/>
                  </a:solidFill>
                  <a:latin typeface="Arial"/>
                  <a:ea typeface="Arial"/>
                  <a:cs typeface="Arial"/>
                  <a:sym typeface="Arial"/>
                </a:endParaRPr>
              </a:p>
            </p:txBody>
          </p:sp>
        </p:grpSp>
        <p:sp>
          <p:nvSpPr>
            <p:cNvPr id="170" name="Google Shape;170;p18"/>
            <p:cNvSpPr txBox="1"/>
            <p:nvPr/>
          </p:nvSpPr>
          <p:spPr>
            <a:xfrm>
              <a:off x="112471200" y="114642900"/>
              <a:ext cx="800100" cy="2286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strike="noStrike" cap="none">
                  <a:solidFill>
                    <a:srgbClr val="000000"/>
                  </a:solidFill>
                  <a:latin typeface="Times New Roman"/>
                  <a:ea typeface="Times New Roman"/>
                  <a:cs typeface="Times New Roman"/>
                  <a:sym typeface="Times New Roman"/>
                </a:rPr>
                <a:t>Version 3</a:t>
              </a:r>
              <a:endParaRPr sz="1400" b="0" i="0" u="none" strike="noStrike" cap="none">
                <a:solidFill>
                  <a:srgbClr val="000000"/>
                </a:solidFill>
                <a:latin typeface="Arial"/>
                <a:ea typeface="Arial"/>
                <a:cs typeface="Arial"/>
                <a:sym typeface="Arial"/>
              </a:endParaRPr>
            </a:p>
          </p:txBody>
        </p:sp>
      </p:grpSp>
      <p:sp>
        <p:nvSpPr>
          <p:cNvPr id="171" name="Google Shape;171;p18"/>
          <p:cNvSpPr txBox="1"/>
          <p:nvPr/>
        </p:nvSpPr>
        <p:spPr>
          <a:xfrm>
            <a:off x="107061000" y="106718100"/>
            <a:ext cx="6858000" cy="8129587"/>
          </a:xfrm>
          <a:prstGeom prst="rect">
            <a:avLst/>
          </a:prstGeom>
          <a:noFill/>
          <a:ln w="12700" cap="flat" cmpd="sng">
            <a:solidFill>
              <a:srgbClr val="000000"/>
            </a:solidFill>
            <a:prstDash val="solid"/>
            <a:miter lim="800000"/>
            <a:headEnd type="none" w="sm" len="sm"/>
            <a:tailEnd type="none" w="sm" len="sm"/>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 name="Google Shape;172;p18"/>
          <p:cNvSpPr txBox="1"/>
          <p:nvPr/>
        </p:nvSpPr>
        <p:spPr>
          <a:xfrm>
            <a:off x="107061000" y="109004100"/>
            <a:ext cx="3686175" cy="6067425"/>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1. Fundamental Series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Orientation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Prospecting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Approach</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Presentation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Follow Up</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Start Up</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Referrals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FNA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Insurance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Securities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Mortgage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Long Term Care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Variable Annuity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PLPP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2. Field Training</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Access to a Certified Field Trainer</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Client Development – Using the FNA</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Market Development Directory</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Team Building</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Using POL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3.  Advanced Training Boot Camps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Market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Insurance Level 1 &amp; 2</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Securities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Loans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Long Term Care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Variable Annuity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Recruiting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FNA</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Presentations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3" name="Google Shape;173;p18"/>
          <p:cNvSpPr txBox="1"/>
          <p:nvPr/>
        </p:nvSpPr>
        <p:spPr>
          <a:xfrm>
            <a:off x="107518200" y="106718100"/>
            <a:ext cx="5943600" cy="2286000"/>
          </a:xfrm>
          <a:prstGeom prst="rect">
            <a:avLst/>
          </a:prstGeom>
          <a:noFill/>
          <a:ln>
            <a:noFill/>
          </a:ln>
        </p:spPr>
        <p:txBody>
          <a:bodyPr spcFirstLastPara="1" wrap="square" lIns="36175" tIns="73025" rIns="36175" bIns="3617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 Life &amp; Health License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Calibri"/>
              <a:buNone/>
            </a:pPr>
            <a:endParaRPr sz="1000" b="1"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PFS Processing Fee	</a:t>
            </a:r>
            <a:r>
              <a:rPr lang="en-US" sz="1200" b="1" i="0" u="none" strike="noStrike" cap="none">
                <a:solidFill>
                  <a:srgbClr val="000000"/>
                </a:solidFill>
                <a:latin typeface="Arial"/>
                <a:ea typeface="Arial"/>
                <a:cs typeface="Arial"/>
                <a:sym typeface="Arial"/>
              </a:rPr>
              <a:t>$40.00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PFSU 40-Hour School	</a:t>
            </a:r>
            <a:r>
              <a:rPr lang="en-US" sz="1200" b="1" i="0" u="none" strike="noStrike" cap="none">
                <a:solidFill>
                  <a:srgbClr val="000000"/>
                </a:solidFill>
                <a:latin typeface="Arial"/>
                <a:ea typeface="Arial"/>
                <a:cs typeface="Arial"/>
                <a:sym typeface="Arial"/>
              </a:rPr>
              <a:t>$350.00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Georgia State Exam	</a:t>
            </a:r>
            <a:r>
              <a:rPr lang="en-US" sz="1200" b="1" i="0" u="none" strike="noStrike" cap="none">
                <a:solidFill>
                  <a:srgbClr val="000000"/>
                </a:solidFill>
                <a:latin typeface="Arial"/>
                <a:ea typeface="Arial"/>
                <a:cs typeface="Arial"/>
                <a:sym typeface="Arial"/>
              </a:rPr>
              <a:t>$90.00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1-Year Georgia License	</a:t>
            </a:r>
            <a:r>
              <a:rPr lang="en-US" sz="1200" b="1" i="0" u="none" strike="noStrike" cap="none">
                <a:solidFill>
                  <a:srgbClr val="000000"/>
                </a:solidFill>
                <a:latin typeface="Arial"/>
                <a:ea typeface="Arial"/>
                <a:cs typeface="Arial"/>
                <a:sym typeface="Arial"/>
              </a:rPr>
              <a:t>$75.00 Value</a:t>
            </a:r>
            <a:endParaRPr sz="12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1" i="0" u="none" strike="noStrike" cap="none">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Georgia Temporary License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Calibri"/>
              <a:buNone/>
            </a:pPr>
            <a:endParaRPr sz="2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PFS Education Center</a:t>
            </a:r>
            <a:endParaRPr sz="1400" b="0" i="0" u="none" strike="noStrike" cap="none">
              <a:solidFill>
                <a:srgbClr val="000000"/>
              </a:solidFill>
              <a:latin typeface="Arial"/>
              <a:ea typeface="Arial"/>
              <a:cs typeface="Arial"/>
              <a:sym typeface="Arial"/>
            </a:endParaRPr>
          </a:p>
        </p:txBody>
      </p:sp>
      <p:grpSp>
        <p:nvGrpSpPr>
          <p:cNvPr id="174" name="Google Shape;174;p18"/>
          <p:cNvGrpSpPr/>
          <p:nvPr/>
        </p:nvGrpSpPr>
        <p:grpSpPr>
          <a:xfrm>
            <a:off x="108103987" y="106975271"/>
            <a:ext cx="896937" cy="374650"/>
            <a:chOff x="20473987" y="19345275"/>
            <a:chExt cx="897255" cy="374332"/>
          </a:xfrm>
        </p:grpSpPr>
        <p:sp>
          <p:nvSpPr>
            <p:cNvPr id="175" name="Google Shape;175;p18"/>
            <p:cNvSpPr/>
            <p:nvPr/>
          </p:nvSpPr>
          <p:spPr>
            <a:xfrm rot="5400000">
              <a:off x="20735449" y="19083814"/>
              <a:ext cx="374332" cy="897255"/>
            </a:xfrm>
            <a:prstGeom prst="upArrow">
              <a:avLst>
                <a:gd name="adj1" fmla="val 7756"/>
                <a:gd name="adj2" fmla="val 50000"/>
              </a:avLst>
            </a:prstGeom>
            <a:noFill/>
            <a:ln w="12700" cap="flat" cmpd="sng">
              <a:solidFill>
                <a:srgbClr val="000000"/>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18"/>
            <p:cNvSpPr txBox="1"/>
            <p:nvPr/>
          </p:nvSpPr>
          <p:spPr>
            <a:xfrm>
              <a:off x="20547570" y="19431000"/>
              <a:ext cx="788670" cy="20574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INCLUDES</a:t>
              </a:r>
              <a:endParaRPr sz="1400" b="0" i="0" u="none" strike="noStrike" cap="none">
                <a:solidFill>
                  <a:srgbClr val="000000"/>
                </a:solidFill>
                <a:latin typeface="Arial"/>
                <a:ea typeface="Arial"/>
                <a:cs typeface="Arial"/>
                <a:sym typeface="Arial"/>
              </a:endParaRPr>
            </a:p>
          </p:txBody>
        </p:sp>
      </p:grpSp>
      <p:grpSp>
        <p:nvGrpSpPr>
          <p:cNvPr id="177" name="Google Shape;177;p18"/>
          <p:cNvGrpSpPr/>
          <p:nvPr/>
        </p:nvGrpSpPr>
        <p:grpSpPr>
          <a:xfrm rot="1200000">
            <a:off x="107289603" y="108261150"/>
            <a:ext cx="896937" cy="374650"/>
            <a:chOff x="20173984" y="21116458"/>
            <a:chExt cx="897255" cy="374332"/>
          </a:xfrm>
        </p:grpSpPr>
        <p:sp>
          <p:nvSpPr>
            <p:cNvPr id="178" name="Google Shape;178;p18"/>
            <p:cNvSpPr/>
            <p:nvPr/>
          </p:nvSpPr>
          <p:spPr>
            <a:xfrm rot="5400000">
              <a:off x="20435446" y="20854996"/>
              <a:ext cx="374332" cy="897255"/>
            </a:xfrm>
            <a:prstGeom prst="upArrow">
              <a:avLst>
                <a:gd name="adj1" fmla="val 7756"/>
                <a:gd name="adj2" fmla="val 50000"/>
              </a:avLst>
            </a:prstGeom>
            <a:noFill/>
            <a:ln w="12700" cap="flat" cmpd="sng">
              <a:solidFill>
                <a:srgbClr val="000000"/>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18"/>
            <p:cNvSpPr txBox="1"/>
            <p:nvPr/>
          </p:nvSpPr>
          <p:spPr>
            <a:xfrm>
              <a:off x="20247564" y="21204559"/>
              <a:ext cx="788670" cy="20574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INCLUDES</a:t>
              </a:r>
              <a:endParaRPr sz="1400" b="0" i="0" u="none" strike="noStrike" cap="none">
                <a:solidFill>
                  <a:srgbClr val="000000"/>
                </a:solidFill>
                <a:latin typeface="Arial"/>
                <a:ea typeface="Arial"/>
                <a:cs typeface="Arial"/>
                <a:sym typeface="Arial"/>
              </a:endParaRPr>
            </a:p>
          </p:txBody>
        </p:sp>
      </p:grpSp>
      <p:sp>
        <p:nvSpPr>
          <p:cNvPr id="180" name="Google Shape;180;p18"/>
          <p:cNvSpPr txBox="1"/>
          <p:nvPr/>
        </p:nvSpPr>
        <p:spPr>
          <a:xfrm>
            <a:off x="112023525" y="106946700"/>
            <a:ext cx="1438275" cy="1600200"/>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9000"/>
              <a:buFont typeface="Times New Roman"/>
              <a:buNone/>
            </a:pPr>
            <a:r>
              <a:rPr lang="en-US" sz="9000" b="0" i="0" u="none" strike="noStrike" cap="none">
                <a:solidFill>
                  <a:srgbClr val="000000"/>
                </a:solidFill>
                <a:latin typeface="Times New Roman"/>
                <a:ea typeface="Times New Roman"/>
                <a:cs typeface="Times New Roman"/>
                <a:sym typeface="Times New Roman"/>
              </a:rPr>
              <a:t>}</a:t>
            </a:r>
            <a:endParaRPr sz="1400" b="0" i="0" u="none" strike="noStrike" cap="none">
              <a:solidFill>
                <a:srgbClr val="000000"/>
              </a:solidFill>
              <a:latin typeface="Arial"/>
              <a:ea typeface="Arial"/>
              <a:cs typeface="Arial"/>
              <a:sym typeface="Arial"/>
            </a:endParaRPr>
          </a:p>
        </p:txBody>
      </p:sp>
      <p:sp>
        <p:nvSpPr>
          <p:cNvPr id="181" name="Google Shape;181;p18"/>
          <p:cNvSpPr txBox="1"/>
          <p:nvPr/>
        </p:nvSpPr>
        <p:spPr>
          <a:xfrm>
            <a:off x="112547400" y="107403900"/>
            <a:ext cx="914400" cy="62865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Total Value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$555.00</a:t>
            </a:r>
            <a:endParaRPr sz="1400" b="0" i="0" u="none" strike="noStrike" cap="none">
              <a:solidFill>
                <a:srgbClr val="000000"/>
              </a:solidFill>
              <a:latin typeface="Arial"/>
              <a:ea typeface="Arial"/>
              <a:cs typeface="Arial"/>
              <a:sym typeface="Arial"/>
            </a:endParaRPr>
          </a:p>
        </p:txBody>
      </p:sp>
      <p:sp>
        <p:nvSpPr>
          <p:cNvPr id="182" name="Google Shape;182;p18"/>
          <p:cNvSpPr txBox="1"/>
          <p:nvPr/>
        </p:nvSpPr>
        <p:spPr>
          <a:xfrm>
            <a:off x="107061000" y="105689400"/>
            <a:ext cx="6858000" cy="114300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Business Acceleration System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Fast Track $99 Initial Amount + $25 Month POL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Standard $199 Initial Amount</a:t>
            </a:r>
            <a:endParaRPr sz="1400" b="0" i="0" u="none" strike="noStrike" cap="none">
              <a:solidFill>
                <a:srgbClr val="000000"/>
              </a:solidFill>
              <a:latin typeface="Arial"/>
              <a:ea typeface="Arial"/>
              <a:cs typeface="Arial"/>
              <a:sym typeface="Arial"/>
            </a:endParaRPr>
          </a:p>
        </p:txBody>
      </p:sp>
      <p:sp>
        <p:nvSpPr>
          <p:cNvPr id="183" name="Google Shape;183;p18"/>
          <p:cNvSpPr txBox="1"/>
          <p:nvPr/>
        </p:nvSpPr>
        <p:spPr>
          <a:xfrm>
            <a:off x="110832900" y="109004100"/>
            <a:ext cx="3128962" cy="6067425"/>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4. Skill Development</a:t>
            </a: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Phone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Presentation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Getting Referrals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FNA Training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Closing Skills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Completing Forms/Applications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Follow-Up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PDA/Turbo Apps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Morningstar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5. Field Trainers Development</a:t>
            </a:r>
            <a:endParaRPr sz="12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Advanced Presentation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Cross-Selling of Products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Tap-Root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Overlapping Leadership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6. Business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Time Management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CallAtlanta/POL</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Bonus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EPN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Organizing Your Office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Communication/Processing Systems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(Information Flow)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7. Leadership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Communication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Vision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Goal Setting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Motivation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Personal Development</a:t>
            </a:r>
            <a:endParaRPr sz="1400" b="0" i="0" u="none" strike="noStrike" cap="none">
              <a:solidFill>
                <a:srgbClr val="000000"/>
              </a:solidFill>
              <a:latin typeface="Arial"/>
              <a:ea typeface="Arial"/>
              <a:cs typeface="Arial"/>
              <a:sym typeface="Arial"/>
            </a:endParaRPr>
          </a:p>
        </p:txBody>
      </p:sp>
      <p:grpSp>
        <p:nvGrpSpPr>
          <p:cNvPr id="184" name="Google Shape;184;p18"/>
          <p:cNvGrpSpPr/>
          <p:nvPr/>
        </p:nvGrpSpPr>
        <p:grpSpPr>
          <a:xfrm>
            <a:off x="107061000" y="114861975"/>
            <a:ext cx="6858000" cy="400050"/>
            <a:chOff x="19431000" y="27231975"/>
            <a:chExt cx="6858000" cy="400050"/>
          </a:xfrm>
        </p:grpSpPr>
        <p:sp>
          <p:nvSpPr>
            <p:cNvPr id="185" name="Google Shape;185;p18"/>
            <p:cNvSpPr txBox="1"/>
            <p:nvPr/>
          </p:nvSpPr>
          <p:spPr>
            <a:xfrm>
              <a:off x="19431000" y="27289125"/>
              <a:ext cx="2400300" cy="320040"/>
            </a:xfrm>
            <a:prstGeom prst="rect">
              <a:avLst/>
            </a:prstGeom>
            <a:solidFill>
              <a:srgbClr val="FFFFFF"/>
            </a:solid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strike="noStrike" cap="none">
                  <a:solidFill>
                    <a:srgbClr val="000000"/>
                  </a:solidFill>
                  <a:latin typeface="Times New Roman"/>
                  <a:ea typeface="Times New Roman"/>
                  <a:cs typeface="Times New Roman"/>
                  <a:sym typeface="Times New Roman"/>
                </a:rPr>
                <a:t>For educational and training purposes only.  </a:t>
              </a:r>
              <a:endParaRPr sz="1400" b="0" i="0" u="none" strike="noStrike" cap="none">
                <a:solidFill>
                  <a:srgbClr val="000000"/>
                </a:solidFill>
                <a:latin typeface="Arial"/>
                <a:ea typeface="Arial"/>
                <a:cs typeface="Arial"/>
                <a:sym typeface="Arial"/>
              </a:endParaRPr>
            </a:p>
          </p:txBody>
        </p:sp>
        <p:sp>
          <p:nvSpPr>
            <p:cNvPr id="186" name="Google Shape;186;p18"/>
            <p:cNvSpPr txBox="1"/>
            <p:nvPr/>
          </p:nvSpPr>
          <p:spPr>
            <a:xfrm>
              <a:off x="26003250" y="27231975"/>
              <a:ext cx="285750" cy="400050"/>
            </a:xfrm>
            <a:prstGeom prst="rect">
              <a:avLst/>
            </a:prstGeom>
            <a:solidFill>
              <a:srgbClr val="FFFFFF"/>
            </a:solid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7</a:t>
              </a:r>
              <a:endParaRPr sz="1400" b="0" i="0" u="none" strike="noStrike" cap="none">
                <a:solidFill>
                  <a:srgbClr val="000000"/>
                </a:solidFill>
                <a:latin typeface="Arial"/>
                <a:ea typeface="Arial"/>
                <a:cs typeface="Arial"/>
                <a:sym typeface="Arial"/>
              </a:endParaRPr>
            </a:p>
          </p:txBody>
        </p:sp>
      </p:grpSp>
      <p:sp>
        <p:nvSpPr>
          <p:cNvPr id="187" name="Google Shape;187;p18"/>
          <p:cNvSpPr txBox="1"/>
          <p:nvPr/>
        </p:nvSpPr>
        <p:spPr>
          <a:xfrm>
            <a:off x="112776000" y="114947700"/>
            <a:ext cx="800100" cy="2286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strike="noStrike" cap="none">
                <a:solidFill>
                  <a:srgbClr val="000000"/>
                </a:solidFill>
                <a:latin typeface="Times New Roman"/>
                <a:ea typeface="Times New Roman"/>
                <a:cs typeface="Times New Roman"/>
                <a:sym typeface="Times New Roman"/>
              </a:rPr>
              <a:t>Version 8</a:t>
            </a:r>
            <a:endParaRPr sz="1400" b="0" i="0" u="none" strike="noStrike" cap="none">
              <a:solidFill>
                <a:srgbClr val="000000"/>
              </a:solidFill>
              <a:latin typeface="Arial"/>
              <a:ea typeface="Arial"/>
              <a:cs typeface="Arial"/>
              <a:sym typeface="Arial"/>
            </a:endParaRPr>
          </a:p>
        </p:txBody>
      </p:sp>
      <p:grpSp>
        <p:nvGrpSpPr>
          <p:cNvPr id="188" name="Google Shape;188;p18"/>
          <p:cNvGrpSpPr/>
          <p:nvPr/>
        </p:nvGrpSpPr>
        <p:grpSpPr>
          <a:xfrm>
            <a:off x="106756206" y="105384600"/>
            <a:ext cx="6900862" cy="9572625"/>
            <a:chOff x="106756200" y="105384600"/>
            <a:chExt cx="6900863" cy="9572625"/>
          </a:xfrm>
        </p:grpSpPr>
        <p:sp>
          <p:nvSpPr>
            <p:cNvPr id="189" name="Google Shape;189;p18"/>
            <p:cNvSpPr txBox="1"/>
            <p:nvPr/>
          </p:nvSpPr>
          <p:spPr>
            <a:xfrm>
              <a:off x="106756200" y="106413300"/>
              <a:ext cx="6858000" cy="8129588"/>
            </a:xfrm>
            <a:prstGeom prst="rect">
              <a:avLst/>
            </a:prstGeom>
            <a:noFill/>
            <a:ln w="12700" cap="flat" cmpd="sng">
              <a:solidFill>
                <a:srgbClr val="000000"/>
              </a:solidFill>
              <a:prstDash val="solid"/>
              <a:miter lim="800000"/>
              <a:headEnd type="none" w="sm" len="sm"/>
              <a:tailEnd type="none" w="sm" len="sm"/>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18"/>
            <p:cNvSpPr txBox="1"/>
            <p:nvPr/>
          </p:nvSpPr>
          <p:spPr>
            <a:xfrm>
              <a:off x="106756200" y="108699300"/>
              <a:ext cx="3686175" cy="6067425"/>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1. Fundamental Series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Orientation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Prospecting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Approach</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Presentation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Follow Up</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Start Up</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Referrals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FNA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Insurance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Securities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Mortgage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Long Term Care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Variable Annuity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PLPP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2. Field Training</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Access to a Certified Field Trainer</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Client Development – Using the FNA</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Market Development Directory</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Team Building</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Using POL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3.  Advanced Training Boot Camps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Market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Insurance Level 1 &amp; 2</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Securities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Loans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Long Term Care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Variable Annuity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Recruiting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FNA</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Presentations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91" name="Google Shape;191;p18"/>
            <p:cNvSpPr txBox="1"/>
            <p:nvPr/>
          </p:nvSpPr>
          <p:spPr>
            <a:xfrm>
              <a:off x="107213400" y="106413300"/>
              <a:ext cx="5943600" cy="2286000"/>
            </a:xfrm>
            <a:prstGeom prst="rect">
              <a:avLst/>
            </a:prstGeom>
            <a:noFill/>
            <a:ln>
              <a:noFill/>
            </a:ln>
          </p:spPr>
          <p:txBody>
            <a:bodyPr spcFirstLastPara="1" wrap="square" lIns="36175" tIns="73025" rIns="36175" bIns="3617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 Life &amp; Health License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Calibri"/>
                <a:buNone/>
              </a:pPr>
              <a:endParaRPr sz="1000" b="1"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PFS Processing Fee	</a:t>
              </a:r>
              <a:r>
                <a:rPr lang="en-US" sz="1200" b="1" i="0" u="none" strike="noStrike" cap="none">
                  <a:solidFill>
                    <a:srgbClr val="000000"/>
                  </a:solidFill>
                  <a:latin typeface="Arial"/>
                  <a:ea typeface="Arial"/>
                  <a:cs typeface="Arial"/>
                  <a:sym typeface="Arial"/>
                </a:rPr>
                <a:t>$40.00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PFSU 40-Hour School	</a:t>
              </a:r>
              <a:r>
                <a:rPr lang="en-US" sz="1200" b="1" i="0" u="none" strike="noStrike" cap="none">
                  <a:solidFill>
                    <a:srgbClr val="000000"/>
                  </a:solidFill>
                  <a:latin typeface="Arial"/>
                  <a:ea typeface="Arial"/>
                  <a:cs typeface="Arial"/>
                  <a:sym typeface="Arial"/>
                </a:rPr>
                <a:t>$350.00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Georgia State Exam	</a:t>
              </a:r>
              <a:r>
                <a:rPr lang="en-US" sz="1200" b="1" i="0" u="none" strike="noStrike" cap="none">
                  <a:solidFill>
                    <a:srgbClr val="000000"/>
                  </a:solidFill>
                  <a:latin typeface="Arial"/>
                  <a:ea typeface="Arial"/>
                  <a:cs typeface="Arial"/>
                  <a:sym typeface="Arial"/>
                </a:rPr>
                <a:t>$90.00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1-Year Georgia License	</a:t>
              </a:r>
              <a:r>
                <a:rPr lang="en-US" sz="1200" b="1" i="0" u="none" strike="noStrike" cap="none">
                  <a:solidFill>
                    <a:srgbClr val="000000"/>
                  </a:solidFill>
                  <a:latin typeface="Arial"/>
                  <a:ea typeface="Arial"/>
                  <a:cs typeface="Arial"/>
                  <a:sym typeface="Arial"/>
                </a:rPr>
                <a:t>$75.00 Value</a:t>
              </a:r>
              <a:endParaRPr sz="12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1" i="0" u="none" strike="noStrike" cap="none">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Georgia Temporary License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Calibri"/>
                <a:buNone/>
              </a:pPr>
              <a:endParaRPr sz="2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PFS Education Center</a:t>
              </a:r>
              <a:endParaRPr sz="1400" b="0" i="0" u="none" strike="noStrike" cap="none">
                <a:solidFill>
                  <a:srgbClr val="000000"/>
                </a:solidFill>
                <a:latin typeface="Arial"/>
                <a:ea typeface="Arial"/>
                <a:cs typeface="Arial"/>
                <a:sym typeface="Arial"/>
              </a:endParaRPr>
            </a:p>
          </p:txBody>
        </p:sp>
        <p:grpSp>
          <p:nvGrpSpPr>
            <p:cNvPr id="192" name="Google Shape;192;p18"/>
            <p:cNvGrpSpPr/>
            <p:nvPr/>
          </p:nvGrpSpPr>
          <p:grpSpPr>
            <a:xfrm>
              <a:off x="107799187" y="106670475"/>
              <a:ext cx="897255" cy="374332"/>
              <a:chOff x="20473987" y="19345275"/>
              <a:chExt cx="897255" cy="374332"/>
            </a:xfrm>
          </p:grpSpPr>
          <p:sp>
            <p:nvSpPr>
              <p:cNvPr id="193" name="Google Shape;193;p18"/>
              <p:cNvSpPr/>
              <p:nvPr/>
            </p:nvSpPr>
            <p:spPr>
              <a:xfrm rot="5400000">
                <a:off x="20735449" y="19083814"/>
                <a:ext cx="374332" cy="897255"/>
              </a:xfrm>
              <a:prstGeom prst="upArrow">
                <a:avLst>
                  <a:gd name="adj1" fmla="val 7756"/>
                  <a:gd name="adj2" fmla="val 50000"/>
                </a:avLst>
              </a:prstGeom>
              <a:noFill/>
              <a:ln w="12700" cap="flat" cmpd="sng">
                <a:solidFill>
                  <a:srgbClr val="000000"/>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18"/>
              <p:cNvSpPr txBox="1"/>
              <p:nvPr/>
            </p:nvSpPr>
            <p:spPr>
              <a:xfrm>
                <a:off x="20547570" y="19431000"/>
                <a:ext cx="788670" cy="20574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INCLUDES</a:t>
                </a:r>
                <a:endParaRPr sz="1400" b="0" i="0" u="none" strike="noStrike" cap="none">
                  <a:solidFill>
                    <a:srgbClr val="000000"/>
                  </a:solidFill>
                  <a:latin typeface="Arial"/>
                  <a:ea typeface="Arial"/>
                  <a:cs typeface="Arial"/>
                  <a:sym typeface="Arial"/>
                </a:endParaRPr>
              </a:p>
            </p:txBody>
          </p:sp>
        </p:grpSp>
        <p:grpSp>
          <p:nvGrpSpPr>
            <p:cNvPr id="195" name="Google Shape;195;p18"/>
            <p:cNvGrpSpPr/>
            <p:nvPr/>
          </p:nvGrpSpPr>
          <p:grpSpPr>
            <a:xfrm rot="1200000">
              <a:off x="106984801" y="107956347"/>
              <a:ext cx="897255" cy="374332"/>
              <a:chOff x="20173984" y="21116458"/>
              <a:chExt cx="897255" cy="374332"/>
            </a:xfrm>
          </p:grpSpPr>
          <p:sp>
            <p:nvSpPr>
              <p:cNvPr id="196" name="Google Shape;196;p18"/>
              <p:cNvSpPr/>
              <p:nvPr/>
            </p:nvSpPr>
            <p:spPr>
              <a:xfrm rot="5400000">
                <a:off x="20435446" y="20854996"/>
                <a:ext cx="374332" cy="897255"/>
              </a:xfrm>
              <a:prstGeom prst="upArrow">
                <a:avLst>
                  <a:gd name="adj1" fmla="val 7756"/>
                  <a:gd name="adj2" fmla="val 50000"/>
                </a:avLst>
              </a:prstGeom>
              <a:noFill/>
              <a:ln w="12700" cap="flat" cmpd="sng">
                <a:solidFill>
                  <a:srgbClr val="000000"/>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18"/>
              <p:cNvSpPr txBox="1"/>
              <p:nvPr/>
            </p:nvSpPr>
            <p:spPr>
              <a:xfrm>
                <a:off x="20247564" y="21204559"/>
                <a:ext cx="788670" cy="20574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INCLUDES</a:t>
                </a:r>
                <a:endParaRPr sz="1400" b="0" i="0" u="none" strike="noStrike" cap="none">
                  <a:solidFill>
                    <a:srgbClr val="000000"/>
                  </a:solidFill>
                  <a:latin typeface="Arial"/>
                  <a:ea typeface="Arial"/>
                  <a:cs typeface="Arial"/>
                  <a:sym typeface="Arial"/>
                </a:endParaRPr>
              </a:p>
            </p:txBody>
          </p:sp>
        </p:grpSp>
        <p:sp>
          <p:nvSpPr>
            <p:cNvPr id="198" name="Google Shape;198;p18"/>
            <p:cNvSpPr txBox="1"/>
            <p:nvPr/>
          </p:nvSpPr>
          <p:spPr>
            <a:xfrm>
              <a:off x="111718725" y="106641900"/>
              <a:ext cx="1438275" cy="1600200"/>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9000"/>
                <a:buFont typeface="Times New Roman"/>
                <a:buNone/>
              </a:pPr>
              <a:r>
                <a:rPr lang="en-US" sz="9000" b="0" i="0" u="none" strike="noStrike" cap="none">
                  <a:solidFill>
                    <a:srgbClr val="000000"/>
                  </a:solidFill>
                  <a:latin typeface="Times New Roman"/>
                  <a:ea typeface="Times New Roman"/>
                  <a:cs typeface="Times New Roman"/>
                  <a:sym typeface="Times New Roman"/>
                </a:rPr>
                <a:t>}</a:t>
              </a:r>
              <a:endParaRPr sz="1400" b="0" i="0" u="none" strike="noStrike" cap="none">
                <a:solidFill>
                  <a:srgbClr val="000000"/>
                </a:solidFill>
                <a:latin typeface="Arial"/>
                <a:ea typeface="Arial"/>
                <a:cs typeface="Arial"/>
                <a:sym typeface="Arial"/>
              </a:endParaRPr>
            </a:p>
          </p:txBody>
        </p:sp>
        <p:sp>
          <p:nvSpPr>
            <p:cNvPr id="199" name="Google Shape;199;p18"/>
            <p:cNvSpPr txBox="1"/>
            <p:nvPr/>
          </p:nvSpPr>
          <p:spPr>
            <a:xfrm>
              <a:off x="112242600" y="107099100"/>
              <a:ext cx="914400" cy="62865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Total Value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$555.00</a:t>
              </a:r>
              <a:endParaRPr sz="1400" b="0" i="0" u="none" strike="noStrike" cap="none">
                <a:solidFill>
                  <a:srgbClr val="000000"/>
                </a:solidFill>
                <a:latin typeface="Arial"/>
                <a:ea typeface="Arial"/>
                <a:cs typeface="Arial"/>
                <a:sym typeface="Arial"/>
              </a:endParaRPr>
            </a:p>
          </p:txBody>
        </p:sp>
        <p:sp>
          <p:nvSpPr>
            <p:cNvPr id="200" name="Google Shape;200;p18"/>
            <p:cNvSpPr txBox="1"/>
            <p:nvPr/>
          </p:nvSpPr>
          <p:spPr>
            <a:xfrm>
              <a:off x="106756200" y="105384600"/>
              <a:ext cx="6858000" cy="114300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Business Acceleration System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Fast Track $99 Initial Amount + $25 Month POL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Standard $199 Initial Amount</a:t>
              </a:r>
              <a:endParaRPr sz="1400" b="0" i="0" u="none" strike="noStrike" cap="none">
                <a:solidFill>
                  <a:srgbClr val="000000"/>
                </a:solidFill>
                <a:latin typeface="Arial"/>
                <a:ea typeface="Arial"/>
                <a:cs typeface="Arial"/>
                <a:sym typeface="Arial"/>
              </a:endParaRPr>
            </a:p>
          </p:txBody>
        </p:sp>
        <p:sp>
          <p:nvSpPr>
            <p:cNvPr id="201" name="Google Shape;201;p18"/>
            <p:cNvSpPr txBox="1"/>
            <p:nvPr/>
          </p:nvSpPr>
          <p:spPr>
            <a:xfrm>
              <a:off x="110528100" y="108699300"/>
              <a:ext cx="3128963" cy="6067425"/>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4. Skill Development</a:t>
              </a: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Phone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Presentation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Getting Referrals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FNA Training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Closing Skills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Completing Forms/Applications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Follow-Up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PDA/Turbo Apps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Morningstar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5. Field Trainers Development</a:t>
              </a:r>
              <a:endParaRPr sz="12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Advanced Presentation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Cross-Selling of Products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Tap-Root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Overlapping Leadership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6. Business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Time Management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CallAtlanta/POL</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Bonus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EPN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Organizing Your Office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Communication/Processing Systems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(Information Flow)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7. Leadership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Communication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Vision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Goal Setting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Motivation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Personal Development</a:t>
              </a:r>
              <a:endParaRPr sz="1400" b="0" i="0" u="none" strike="noStrike" cap="none">
                <a:solidFill>
                  <a:srgbClr val="000000"/>
                </a:solidFill>
                <a:latin typeface="Arial"/>
                <a:ea typeface="Arial"/>
                <a:cs typeface="Arial"/>
                <a:sym typeface="Arial"/>
              </a:endParaRPr>
            </a:p>
          </p:txBody>
        </p:sp>
        <p:grpSp>
          <p:nvGrpSpPr>
            <p:cNvPr id="202" name="Google Shape;202;p18"/>
            <p:cNvGrpSpPr/>
            <p:nvPr/>
          </p:nvGrpSpPr>
          <p:grpSpPr>
            <a:xfrm>
              <a:off x="106756200" y="114557175"/>
              <a:ext cx="6858000" cy="400050"/>
              <a:chOff x="19431000" y="27231975"/>
              <a:chExt cx="6858000" cy="400050"/>
            </a:xfrm>
          </p:grpSpPr>
          <p:sp>
            <p:nvSpPr>
              <p:cNvPr id="203" name="Google Shape;203;p18"/>
              <p:cNvSpPr txBox="1"/>
              <p:nvPr/>
            </p:nvSpPr>
            <p:spPr>
              <a:xfrm>
                <a:off x="19431000" y="27289125"/>
                <a:ext cx="2400300" cy="320040"/>
              </a:xfrm>
              <a:prstGeom prst="rect">
                <a:avLst/>
              </a:prstGeom>
              <a:solidFill>
                <a:srgbClr val="FFFFFF"/>
              </a:solid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strike="noStrike" cap="none">
                    <a:solidFill>
                      <a:srgbClr val="000000"/>
                    </a:solidFill>
                    <a:latin typeface="Times New Roman"/>
                    <a:ea typeface="Times New Roman"/>
                    <a:cs typeface="Times New Roman"/>
                    <a:sym typeface="Times New Roman"/>
                  </a:rPr>
                  <a:t>For educational and training purposes only.  </a:t>
                </a:r>
                <a:endParaRPr sz="1400" b="0" i="0" u="none" strike="noStrike" cap="none">
                  <a:solidFill>
                    <a:srgbClr val="000000"/>
                  </a:solidFill>
                  <a:latin typeface="Arial"/>
                  <a:ea typeface="Arial"/>
                  <a:cs typeface="Arial"/>
                  <a:sym typeface="Arial"/>
                </a:endParaRPr>
              </a:p>
            </p:txBody>
          </p:sp>
          <p:sp>
            <p:nvSpPr>
              <p:cNvPr id="204" name="Google Shape;204;p18"/>
              <p:cNvSpPr txBox="1"/>
              <p:nvPr/>
            </p:nvSpPr>
            <p:spPr>
              <a:xfrm>
                <a:off x="26003250" y="27231975"/>
                <a:ext cx="285750" cy="400050"/>
              </a:xfrm>
              <a:prstGeom prst="rect">
                <a:avLst/>
              </a:prstGeom>
              <a:solidFill>
                <a:srgbClr val="FFFFFF"/>
              </a:solid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7</a:t>
                </a:r>
                <a:endParaRPr sz="1400" b="0" i="0" u="none" strike="noStrike" cap="none">
                  <a:solidFill>
                    <a:srgbClr val="000000"/>
                  </a:solidFill>
                  <a:latin typeface="Arial"/>
                  <a:ea typeface="Arial"/>
                  <a:cs typeface="Arial"/>
                  <a:sym typeface="Arial"/>
                </a:endParaRPr>
              </a:p>
            </p:txBody>
          </p:sp>
        </p:grpSp>
        <p:sp>
          <p:nvSpPr>
            <p:cNvPr id="205" name="Google Shape;205;p18"/>
            <p:cNvSpPr txBox="1"/>
            <p:nvPr/>
          </p:nvSpPr>
          <p:spPr>
            <a:xfrm>
              <a:off x="112471200" y="114642900"/>
              <a:ext cx="800100" cy="2286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strike="noStrike" cap="none">
                  <a:solidFill>
                    <a:srgbClr val="000000"/>
                  </a:solidFill>
                  <a:latin typeface="Times New Roman"/>
                  <a:ea typeface="Times New Roman"/>
                  <a:cs typeface="Times New Roman"/>
                  <a:sym typeface="Times New Roman"/>
                </a:rPr>
                <a:t>Version 3</a:t>
              </a:r>
              <a:endParaRPr sz="1400" b="0" i="0" u="none" strike="noStrike" cap="none">
                <a:solidFill>
                  <a:srgbClr val="000000"/>
                </a:solidFill>
                <a:latin typeface="Arial"/>
                <a:ea typeface="Arial"/>
                <a:cs typeface="Arial"/>
                <a:sym typeface="Arial"/>
              </a:endParaRPr>
            </a:p>
          </p:txBody>
        </p:sp>
      </p:grpSp>
      <p:grpSp>
        <p:nvGrpSpPr>
          <p:cNvPr id="206" name="Google Shape;206;p18"/>
          <p:cNvGrpSpPr/>
          <p:nvPr/>
        </p:nvGrpSpPr>
        <p:grpSpPr>
          <a:xfrm>
            <a:off x="106908606" y="105537000"/>
            <a:ext cx="6900862" cy="9572625"/>
            <a:chOff x="106756200" y="105384600"/>
            <a:chExt cx="6900863" cy="9572625"/>
          </a:xfrm>
        </p:grpSpPr>
        <p:sp>
          <p:nvSpPr>
            <p:cNvPr id="207" name="Google Shape;207;p18"/>
            <p:cNvSpPr txBox="1"/>
            <p:nvPr/>
          </p:nvSpPr>
          <p:spPr>
            <a:xfrm>
              <a:off x="106756200" y="106413300"/>
              <a:ext cx="6858000" cy="8129588"/>
            </a:xfrm>
            <a:prstGeom prst="rect">
              <a:avLst/>
            </a:prstGeom>
            <a:noFill/>
            <a:ln w="12700" cap="flat" cmpd="sng">
              <a:solidFill>
                <a:srgbClr val="000000"/>
              </a:solidFill>
              <a:prstDash val="solid"/>
              <a:miter lim="800000"/>
              <a:headEnd type="none" w="sm" len="sm"/>
              <a:tailEnd type="none" w="sm" len="sm"/>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8" name="Google Shape;208;p18"/>
            <p:cNvSpPr txBox="1"/>
            <p:nvPr/>
          </p:nvSpPr>
          <p:spPr>
            <a:xfrm>
              <a:off x="106756200" y="108699300"/>
              <a:ext cx="3686175" cy="6067425"/>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1. Fundamental Series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Orientation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Prospecting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Approach</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Presentation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Follow Up</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Start Up</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Referrals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FNA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Insurance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Securities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Mortgage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Long Term Care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Variable Annuity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PLPP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2. Field Training</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Access to a Certified Field Trainer</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Client Development – Using the FNA</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Market Development Directory</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Team Building</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Using POL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3.  Advanced Training Boot Camps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Market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Insurance Level 1 &amp; 2</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Securities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Loans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Long Term Care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Variable Annuity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Recruiting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FNA</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Presentations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09" name="Google Shape;209;p18"/>
            <p:cNvSpPr txBox="1"/>
            <p:nvPr/>
          </p:nvSpPr>
          <p:spPr>
            <a:xfrm>
              <a:off x="107213400" y="106413300"/>
              <a:ext cx="5943600" cy="2286000"/>
            </a:xfrm>
            <a:prstGeom prst="rect">
              <a:avLst/>
            </a:prstGeom>
            <a:noFill/>
            <a:ln>
              <a:noFill/>
            </a:ln>
          </p:spPr>
          <p:txBody>
            <a:bodyPr spcFirstLastPara="1" wrap="square" lIns="36175" tIns="73025" rIns="36175" bIns="3617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 Life &amp; Health License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Calibri"/>
                <a:buNone/>
              </a:pPr>
              <a:endParaRPr sz="1000" b="1"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PFS Processing Fee	</a:t>
              </a:r>
              <a:r>
                <a:rPr lang="en-US" sz="1200" b="1" i="0" u="none" strike="noStrike" cap="none">
                  <a:solidFill>
                    <a:srgbClr val="000000"/>
                  </a:solidFill>
                  <a:latin typeface="Arial"/>
                  <a:ea typeface="Arial"/>
                  <a:cs typeface="Arial"/>
                  <a:sym typeface="Arial"/>
                </a:rPr>
                <a:t>$40.00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PFSU 40-Hour School	</a:t>
              </a:r>
              <a:r>
                <a:rPr lang="en-US" sz="1200" b="1" i="0" u="none" strike="noStrike" cap="none">
                  <a:solidFill>
                    <a:srgbClr val="000000"/>
                  </a:solidFill>
                  <a:latin typeface="Arial"/>
                  <a:ea typeface="Arial"/>
                  <a:cs typeface="Arial"/>
                  <a:sym typeface="Arial"/>
                </a:rPr>
                <a:t>$350.00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Georgia State Exam	</a:t>
              </a:r>
              <a:r>
                <a:rPr lang="en-US" sz="1200" b="1" i="0" u="none" strike="noStrike" cap="none">
                  <a:solidFill>
                    <a:srgbClr val="000000"/>
                  </a:solidFill>
                  <a:latin typeface="Arial"/>
                  <a:ea typeface="Arial"/>
                  <a:cs typeface="Arial"/>
                  <a:sym typeface="Arial"/>
                </a:rPr>
                <a:t>$90.00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1-Year Georgia License	</a:t>
              </a:r>
              <a:r>
                <a:rPr lang="en-US" sz="1200" b="1" i="0" u="none" strike="noStrike" cap="none">
                  <a:solidFill>
                    <a:srgbClr val="000000"/>
                  </a:solidFill>
                  <a:latin typeface="Arial"/>
                  <a:ea typeface="Arial"/>
                  <a:cs typeface="Arial"/>
                  <a:sym typeface="Arial"/>
                </a:rPr>
                <a:t>$75.00 Value</a:t>
              </a:r>
              <a:endParaRPr sz="12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1" i="0" u="none" strike="noStrike" cap="none">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Georgia Temporary License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Calibri"/>
                <a:buNone/>
              </a:pPr>
              <a:endParaRPr sz="2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PFS Education Center</a:t>
              </a:r>
              <a:endParaRPr sz="1400" b="0" i="0" u="none" strike="noStrike" cap="none">
                <a:solidFill>
                  <a:srgbClr val="000000"/>
                </a:solidFill>
                <a:latin typeface="Arial"/>
                <a:ea typeface="Arial"/>
                <a:cs typeface="Arial"/>
                <a:sym typeface="Arial"/>
              </a:endParaRPr>
            </a:p>
          </p:txBody>
        </p:sp>
        <p:grpSp>
          <p:nvGrpSpPr>
            <p:cNvPr id="210" name="Google Shape;210;p18"/>
            <p:cNvGrpSpPr/>
            <p:nvPr/>
          </p:nvGrpSpPr>
          <p:grpSpPr>
            <a:xfrm>
              <a:off x="107799187" y="106670475"/>
              <a:ext cx="897255" cy="374332"/>
              <a:chOff x="20473987" y="19345275"/>
              <a:chExt cx="897255" cy="374332"/>
            </a:xfrm>
          </p:grpSpPr>
          <p:sp>
            <p:nvSpPr>
              <p:cNvPr id="211" name="Google Shape;211;p18"/>
              <p:cNvSpPr/>
              <p:nvPr/>
            </p:nvSpPr>
            <p:spPr>
              <a:xfrm rot="5400000">
                <a:off x="20735449" y="19083814"/>
                <a:ext cx="374332" cy="897255"/>
              </a:xfrm>
              <a:prstGeom prst="upArrow">
                <a:avLst>
                  <a:gd name="adj1" fmla="val 7756"/>
                  <a:gd name="adj2" fmla="val 50000"/>
                </a:avLst>
              </a:prstGeom>
              <a:noFill/>
              <a:ln w="12700" cap="flat" cmpd="sng">
                <a:solidFill>
                  <a:srgbClr val="000000"/>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2" name="Google Shape;212;p18"/>
              <p:cNvSpPr txBox="1"/>
              <p:nvPr/>
            </p:nvSpPr>
            <p:spPr>
              <a:xfrm>
                <a:off x="20547570" y="19431000"/>
                <a:ext cx="788670" cy="20574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INCLUDES</a:t>
                </a:r>
                <a:endParaRPr sz="1400" b="0" i="0" u="none" strike="noStrike" cap="none">
                  <a:solidFill>
                    <a:srgbClr val="000000"/>
                  </a:solidFill>
                  <a:latin typeface="Arial"/>
                  <a:ea typeface="Arial"/>
                  <a:cs typeface="Arial"/>
                  <a:sym typeface="Arial"/>
                </a:endParaRPr>
              </a:p>
            </p:txBody>
          </p:sp>
        </p:grpSp>
        <p:grpSp>
          <p:nvGrpSpPr>
            <p:cNvPr id="213" name="Google Shape;213;p18"/>
            <p:cNvGrpSpPr/>
            <p:nvPr/>
          </p:nvGrpSpPr>
          <p:grpSpPr>
            <a:xfrm rot="1200000">
              <a:off x="106984801" y="107956347"/>
              <a:ext cx="897255" cy="374332"/>
              <a:chOff x="20173984" y="21116458"/>
              <a:chExt cx="897255" cy="374332"/>
            </a:xfrm>
          </p:grpSpPr>
          <p:sp>
            <p:nvSpPr>
              <p:cNvPr id="214" name="Google Shape;214;p18"/>
              <p:cNvSpPr/>
              <p:nvPr/>
            </p:nvSpPr>
            <p:spPr>
              <a:xfrm rot="5400000">
                <a:off x="20435446" y="20854996"/>
                <a:ext cx="374332" cy="897255"/>
              </a:xfrm>
              <a:prstGeom prst="upArrow">
                <a:avLst>
                  <a:gd name="adj1" fmla="val 7756"/>
                  <a:gd name="adj2" fmla="val 50000"/>
                </a:avLst>
              </a:prstGeom>
              <a:noFill/>
              <a:ln w="12700" cap="flat" cmpd="sng">
                <a:solidFill>
                  <a:srgbClr val="000000"/>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5" name="Google Shape;215;p18"/>
              <p:cNvSpPr txBox="1"/>
              <p:nvPr/>
            </p:nvSpPr>
            <p:spPr>
              <a:xfrm>
                <a:off x="20247564" y="21204559"/>
                <a:ext cx="788670" cy="20574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INCLUDES</a:t>
                </a:r>
                <a:endParaRPr sz="1400" b="0" i="0" u="none" strike="noStrike" cap="none">
                  <a:solidFill>
                    <a:srgbClr val="000000"/>
                  </a:solidFill>
                  <a:latin typeface="Arial"/>
                  <a:ea typeface="Arial"/>
                  <a:cs typeface="Arial"/>
                  <a:sym typeface="Arial"/>
                </a:endParaRPr>
              </a:p>
            </p:txBody>
          </p:sp>
        </p:grpSp>
        <p:sp>
          <p:nvSpPr>
            <p:cNvPr id="216" name="Google Shape;216;p18"/>
            <p:cNvSpPr txBox="1"/>
            <p:nvPr/>
          </p:nvSpPr>
          <p:spPr>
            <a:xfrm>
              <a:off x="111718725" y="106641900"/>
              <a:ext cx="1438275" cy="1600200"/>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9000"/>
                <a:buFont typeface="Times New Roman"/>
                <a:buNone/>
              </a:pPr>
              <a:r>
                <a:rPr lang="en-US" sz="9000" b="0" i="0" u="none" strike="noStrike" cap="none">
                  <a:solidFill>
                    <a:srgbClr val="000000"/>
                  </a:solidFill>
                  <a:latin typeface="Times New Roman"/>
                  <a:ea typeface="Times New Roman"/>
                  <a:cs typeface="Times New Roman"/>
                  <a:sym typeface="Times New Roman"/>
                </a:rPr>
                <a:t>}</a:t>
              </a:r>
              <a:endParaRPr sz="1400" b="0" i="0" u="none" strike="noStrike" cap="none">
                <a:solidFill>
                  <a:srgbClr val="000000"/>
                </a:solidFill>
                <a:latin typeface="Arial"/>
                <a:ea typeface="Arial"/>
                <a:cs typeface="Arial"/>
                <a:sym typeface="Arial"/>
              </a:endParaRPr>
            </a:p>
          </p:txBody>
        </p:sp>
        <p:sp>
          <p:nvSpPr>
            <p:cNvPr id="217" name="Google Shape;217;p18"/>
            <p:cNvSpPr txBox="1"/>
            <p:nvPr/>
          </p:nvSpPr>
          <p:spPr>
            <a:xfrm>
              <a:off x="112242600" y="107099100"/>
              <a:ext cx="914400" cy="62865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Total Value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$555.00</a:t>
              </a:r>
              <a:endParaRPr sz="1400" b="0" i="0" u="none" strike="noStrike" cap="none">
                <a:solidFill>
                  <a:srgbClr val="000000"/>
                </a:solidFill>
                <a:latin typeface="Arial"/>
                <a:ea typeface="Arial"/>
                <a:cs typeface="Arial"/>
                <a:sym typeface="Arial"/>
              </a:endParaRPr>
            </a:p>
          </p:txBody>
        </p:sp>
        <p:sp>
          <p:nvSpPr>
            <p:cNvPr id="218" name="Google Shape;218;p18"/>
            <p:cNvSpPr txBox="1"/>
            <p:nvPr/>
          </p:nvSpPr>
          <p:spPr>
            <a:xfrm>
              <a:off x="106756200" y="105384600"/>
              <a:ext cx="6858000" cy="114300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Business Acceleration System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Fast Track $99 Initial Amount + $25 Month POL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Standard $199 Initial Amount</a:t>
              </a:r>
              <a:endParaRPr sz="1400" b="0" i="0" u="none" strike="noStrike" cap="none">
                <a:solidFill>
                  <a:srgbClr val="000000"/>
                </a:solidFill>
                <a:latin typeface="Arial"/>
                <a:ea typeface="Arial"/>
                <a:cs typeface="Arial"/>
                <a:sym typeface="Arial"/>
              </a:endParaRPr>
            </a:p>
          </p:txBody>
        </p:sp>
        <p:sp>
          <p:nvSpPr>
            <p:cNvPr id="219" name="Google Shape;219;p18"/>
            <p:cNvSpPr txBox="1"/>
            <p:nvPr/>
          </p:nvSpPr>
          <p:spPr>
            <a:xfrm>
              <a:off x="110528100" y="108699300"/>
              <a:ext cx="3128963" cy="6067425"/>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4. Skill Development</a:t>
              </a: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Phone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Presentation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Getting Referrals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FNA Training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Closing Skills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Completing Forms/Applications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Follow-Up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PDA/Turbo Apps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Morningstar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5. Field Trainers Development</a:t>
              </a:r>
              <a:endParaRPr sz="12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Advanced Presentation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Cross-Selling of Products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Tap-Root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Overlapping Leadership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6. Business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Time Management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CallAtlanta/POL</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Bonus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EPN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Organizing Your Office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Communication/Processing Systems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(Information Flow)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7. Leadership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Communication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Vision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Goal Setting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Motivation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Personal Development</a:t>
              </a:r>
              <a:endParaRPr sz="1400" b="0" i="0" u="none" strike="noStrike" cap="none">
                <a:solidFill>
                  <a:srgbClr val="000000"/>
                </a:solidFill>
                <a:latin typeface="Arial"/>
                <a:ea typeface="Arial"/>
                <a:cs typeface="Arial"/>
                <a:sym typeface="Arial"/>
              </a:endParaRPr>
            </a:p>
          </p:txBody>
        </p:sp>
        <p:grpSp>
          <p:nvGrpSpPr>
            <p:cNvPr id="220" name="Google Shape;220;p18"/>
            <p:cNvGrpSpPr/>
            <p:nvPr/>
          </p:nvGrpSpPr>
          <p:grpSpPr>
            <a:xfrm>
              <a:off x="106756200" y="114557175"/>
              <a:ext cx="6858000" cy="400050"/>
              <a:chOff x="19431000" y="27231975"/>
              <a:chExt cx="6858000" cy="400050"/>
            </a:xfrm>
          </p:grpSpPr>
          <p:sp>
            <p:nvSpPr>
              <p:cNvPr id="221" name="Google Shape;221;p18"/>
              <p:cNvSpPr txBox="1"/>
              <p:nvPr/>
            </p:nvSpPr>
            <p:spPr>
              <a:xfrm>
                <a:off x="19431000" y="27289125"/>
                <a:ext cx="2400300" cy="320040"/>
              </a:xfrm>
              <a:prstGeom prst="rect">
                <a:avLst/>
              </a:prstGeom>
              <a:solidFill>
                <a:srgbClr val="FFFFFF"/>
              </a:solid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strike="noStrike" cap="none">
                    <a:solidFill>
                      <a:srgbClr val="000000"/>
                    </a:solidFill>
                    <a:latin typeface="Times New Roman"/>
                    <a:ea typeface="Times New Roman"/>
                    <a:cs typeface="Times New Roman"/>
                    <a:sym typeface="Times New Roman"/>
                  </a:rPr>
                  <a:t>For educational and training purposes only.  </a:t>
                </a:r>
                <a:endParaRPr sz="1400" b="0" i="0" u="none" strike="noStrike" cap="none">
                  <a:solidFill>
                    <a:srgbClr val="000000"/>
                  </a:solidFill>
                  <a:latin typeface="Arial"/>
                  <a:ea typeface="Arial"/>
                  <a:cs typeface="Arial"/>
                  <a:sym typeface="Arial"/>
                </a:endParaRPr>
              </a:p>
            </p:txBody>
          </p:sp>
          <p:sp>
            <p:nvSpPr>
              <p:cNvPr id="222" name="Google Shape;222;p18"/>
              <p:cNvSpPr txBox="1"/>
              <p:nvPr/>
            </p:nvSpPr>
            <p:spPr>
              <a:xfrm>
                <a:off x="26003250" y="27231975"/>
                <a:ext cx="285750" cy="400050"/>
              </a:xfrm>
              <a:prstGeom prst="rect">
                <a:avLst/>
              </a:prstGeom>
              <a:solidFill>
                <a:srgbClr val="FFFFFF"/>
              </a:solid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7</a:t>
                </a:r>
                <a:endParaRPr sz="1400" b="0" i="0" u="none" strike="noStrike" cap="none">
                  <a:solidFill>
                    <a:srgbClr val="000000"/>
                  </a:solidFill>
                  <a:latin typeface="Arial"/>
                  <a:ea typeface="Arial"/>
                  <a:cs typeface="Arial"/>
                  <a:sym typeface="Arial"/>
                </a:endParaRPr>
              </a:p>
            </p:txBody>
          </p:sp>
        </p:grpSp>
        <p:sp>
          <p:nvSpPr>
            <p:cNvPr id="223" name="Google Shape;223;p18"/>
            <p:cNvSpPr txBox="1"/>
            <p:nvPr/>
          </p:nvSpPr>
          <p:spPr>
            <a:xfrm>
              <a:off x="112471200" y="114642900"/>
              <a:ext cx="800100" cy="2286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strike="noStrike" cap="none">
                  <a:solidFill>
                    <a:srgbClr val="000000"/>
                  </a:solidFill>
                  <a:latin typeface="Times New Roman"/>
                  <a:ea typeface="Times New Roman"/>
                  <a:cs typeface="Times New Roman"/>
                  <a:sym typeface="Times New Roman"/>
                </a:rPr>
                <a:t>Version 3</a:t>
              </a:r>
              <a:endParaRPr sz="1400" b="0" i="0" u="none" strike="noStrike" cap="none">
                <a:solidFill>
                  <a:srgbClr val="000000"/>
                </a:solidFill>
                <a:latin typeface="Arial"/>
                <a:ea typeface="Arial"/>
                <a:cs typeface="Arial"/>
                <a:sym typeface="Arial"/>
              </a:endParaRPr>
            </a:p>
          </p:txBody>
        </p:sp>
      </p:grpSp>
      <p:grpSp>
        <p:nvGrpSpPr>
          <p:cNvPr id="224" name="Google Shape;224;p18"/>
          <p:cNvGrpSpPr/>
          <p:nvPr/>
        </p:nvGrpSpPr>
        <p:grpSpPr>
          <a:xfrm>
            <a:off x="107061006" y="105689400"/>
            <a:ext cx="6900862" cy="9572625"/>
            <a:chOff x="106756200" y="105384600"/>
            <a:chExt cx="6900863" cy="9572625"/>
          </a:xfrm>
        </p:grpSpPr>
        <p:sp>
          <p:nvSpPr>
            <p:cNvPr id="225" name="Google Shape;225;p18"/>
            <p:cNvSpPr txBox="1"/>
            <p:nvPr/>
          </p:nvSpPr>
          <p:spPr>
            <a:xfrm>
              <a:off x="106756200" y="106413300"/>
              <a:ext cx="6858000" cy="8129588"/>
            </a:xfrm>
            <a:prstGeom prst="rect">
              <a:avLst/>
            </a:prstGeom>
            <a:noFill/>
            <a:ln w="12700" cap="flat" cmpd="sng">
              <a:solidFill>
                <a:srgbClr val="000000"/>
              </a:solidFill>
              <a:prstDash val="solid"/>
              <a:miter lim="800000"/>
              <a:headEnd type="none" w="sm" len="sm"/>
              <a:tailEnd type="none" w="sm" len="sm"/>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6" name="Google Shape;226;p18"/>
            <p:cNvSpPr txBox="1"/>
            <p:nvPr/>
          </p:nvSpPr>
          <p:spPr>
            <a:xfrm>
              <a:off x="106756200" y="108699300"/>
              <a:ext cx="3686175" cy="6067425"/>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1. Fundamental Series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Orientation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Prospecting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Approach</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Presentation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Follow Up</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Start Up</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Referrals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FNA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Insurance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Securities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Mortgage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Long Term Care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Variable Annuity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PLPP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2. Field Training</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Access to a Certified Field Trainer</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Client Development – Using the FNA</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Market Development Directory</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Team Building</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Using POL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3.  Advanced Training Boot Camps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Market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Insurance Level 1 &amp; 2</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Securities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Loans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Long Term Care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Variable Annuity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Recruiting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FNA</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Presentations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27" name="Google Shape;227;p18"/>
            <p:cNvSpPr txBox="1"/>
            <p:nvPr/>
          </p:nvSpPr>
          <p:spPr>
            <a:xfrm>
              <a:off x="107213400" y="106413300"/>
              <a:ext cx="5943600" cy="2286000"/>
            </a:xfrm>
            <a:prstGeom prst="rect">
              <a:avLst/>
            </a:prstGeom>
            <a:noFill/>
            <a:ln>
              <a:noFill/>
            </a:ln>
          </p:spPr>
          <p:txBody>
            <a:bodyPr spcFirstLastPara="1" wrap="square" lIns="36175" tIns="73025" rIns="36175" bIns="3617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 Life &amp; Health License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Calibri"/>
                <a:buNone/>
              </a:pPr>
              <a:endParaRPr sz="1000" b="1"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PFS Processing Fee	</a:t>
              </a:r>
              <a:r>
                <a:rPr lang="en-US" sz="1200" b="1" i="0" u="none" strike="noStrike" cap="none">
                  <a:solidFill>
                    <a:srgbClr val="000000"/>
                  </a:solidFill>
                  <a:latin typeface="Arial"/>
                  <a:ea typeface="Arial"/>
                  <a:cs typeface="Arial"/>
                  <a:sym typeface="Arial"/>
                </a:rPr>
                <a:t>$40.00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PFSU 40-Hour School	</a:t>
              </a:r>
              <a:r>
                <a:rPr lang="en-US" sz="1200" b="1" i="0" u="none" strike="noStrike" cap="none">
                  <a:solidFill>
                    <a:srgbClr val="000000"/>
                  </a:solidFill>
                  <a:latin typeface="Arial"/>
                  <a:ea typeface="Arial"/>
                  <a:cs typeface="Arial"/>
                  <a:sym typeface="Arial"/>
                </a:rPr>
                <a:t>$350.00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Georgia State Exam	</a:t>
              </a:r>
              <a:r>
                <a:rPr lang="en-US" sz="1200" b="1" i="0" u="none" strike="noStrike" cap="none">
                  <a:solidFill>
                    <a:srgbClr val="000000"/>
                  </a:solidFill>
                  <a:latin typeface="Arial"/>
                  <a:ea typeface="Arial"/>
                  <a:cs typeface="Arial"/>
                  <a:sym typeface="Arial"/>
                </a:rPr>
                <a:t>$90.00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1-Year Georgia License	</a:t>
              </a:r>
              <a:r>
                <a:rPr lang="en-US" sz="1200" b="1" i="0" u="none" strike="noStrike" cap="none">
                  <a:solidFill>
                    <a:srgbClr val="000000"/>
                  </a:solidFill>
                  <a:latin typeface="Arial"/>
                  <a:ea typeface="Arial"/>
                  <a:cs typeface="Arial"/>
                  <a:sym typeface="Arial"/>
                </a:rPr>
                <a:t>$75.00 Value</a:t>
              </a:r>
              <a:endParaRPr sz="12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1" i="0" u="none" strike="noStrike" cap="none">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Georgia Temporary License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Calibri"/>
                <a:buNone/>
              </a:pPr>
              <a:endParaRPr sz="2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PFS Education Center</a:t>
              </a:r>
              <a:endParaRPr sz="1400" b="0" i="0" u="none" strike="noStrike" cap="none">
                <a:solidFill>
                  <a:srgbClr val="000000"/>
                </a:solidFill>
                <a:latin typeface="Arial"/>
                <a:ea typeface="Arial"/>
                <a:cs typeface="Arial"/>
                <a:sym typeface="Arial"/>
              </a:endParaRPr>
            </a:p>
          </p:txBody>
        </p:sp>
        <p:grpSp>
          <p:nvGrpSpPr>
            <p:cNvPr id="228" name="Google Shape;228;p18"/>
            <p:cNvGrpSpPr/>
            <p:nvPr/>
          </p:nvGrpSpPr>
          <p:grpSpPr>
            <a:xfrm>
              <a:off x="107799187" y="106670475"/>
              <a:ext cx="897255" cy="374332"/>
              <a:chOff x="20473987" y="19345275"/>
              <a:chExt cx="897255" cy="374332"/>
            </a:xfrm>
          </p:grpSpPr>
          <p:sp>
            <p:nvSpPr>
              <p:cNvPr id="229" name="Google Shape;229;p18"/>
              <p:cNvSpPr/>
              <p:nvPr/>
            </p:nvSpPr>
            <p:spPr>
              <a:xfrm rot="5400000">
                <a:off x="20735449" y="19083814"/>
                <a:ext cx="374332" cy="897255"/>
              </a:xfrm>
              <a:prstGeom prst="upArrow">
                <a:avLst>
                  <a:gd name="adj1" fmla="val 7756"/>
                  <a:gd name="adj2" fmla="val 50000"/>
                </a:avLst>
              </a:prstGeom>
              <a:noFill/>
              <a:ln w="12700" cap="flat" cmpd="sng">
                <a:solidFill>
                  <a:srgbClr val="000000"/>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0" name="Google Shape;230;p18"/>
              <p:cNvSpPr txBox="1"/>
              <p:nvPr/>
            </p:nvSpPr>
            <p:spPr>
              <a:xfrm>
                <a:off x="20547570" y="19431000"/>
                <a:ext cx="788670" cy="20574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INCLUDES</a:t>
                </a:r>
                <a:endParaRPr sz="1400" b="0" i="0" u="none" strike="noStrike" cap="none">
                  <a:solidFill>
                    <a:srgbClr val="000000"/>
                  </a:solidFill>
                  <a:latin typeface="Arial"/>
                  <a:ea typeface="Arial"/>
                  <a:cs typeface="Arial"/>
                  <a:sym typeface="Arial"/>
                </a:endParaRPr>
              </a:p>
            </p:txBody>
          </p:sp>
        </p:grpSp>
        <p:grpSp>
          <p:nvGrpSpPr>
            <p:cNvPr id="231" name="Google Shape;231;p18"/>
            <p:cNvGrpSpPr/>
            <p:nvPr/>
          </p:nvGrpSpPr>
          <p:grpSpPr>
            <a:xfrm rot="1200000">
              <a:off x="106984801" y="107956347"/>
              <a:ext cx="897255" cy="374332"/>
              <a:chOff x="20173984" y="21116458"/>
              <a:chExt cx="897255" cy="374332"/>
            </a:xfrm>
          </p:grpSpPr>
          <p:sp>
            <p:nvSpPr>
              <p:cNvPr id="232" name="Google Shape;232;p18"/>
              <p:cNvSpPr/>
              <p:nvPr/>
            </p:nvSpPr>
            <p:spPr>
              <a:xfrm rot="5400000">
                <a:off x="20435446" y="20854996"/>
                <a:ext cx="374332" cy="897255"/>
              </a:xfrm>
              <a:prstGeom prst="upArrow">
                <a:avLst>
                  <a:gd name="adj1" fmla="val 7756"/>
                  <a:gd name="adj2" fmla="val 50000"/>
                </a:avLst>
              </a:prstGeom>
              <a:noFill/>
              <a:ln w="12700" cap="flat" cmpd="sng">
                <a:solidFill>
                  <a:srgbClr val="000000"/>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3" name="Google Shape;233;p18"/>
              <p:cNvSpPr txBox="1"/>
              <p:nvPr/>
            </p:nvSpPr>
            <p:spPr>
              <a:xfrm>
                <a:off x="20247564" y="21204559"/>
                <a:ext cx="788670" cy="20574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INCLUDES</a:t>
                </a:r>
                <a:endParaRPr sz="1400" b="0" i="0" u="none" strike="noStrike" cap="none">
                  <a:solidFill>
                    <a:srgbClr val="000000"/>
                  </a:solidFill>
                  <a:latin typeface="Arial"/>
                  <a:ea typeface="Arial"/>
                  <a:cs typeface="Arial"/>
                  <a:sym typeface="Arial"/>
                </a:endParaRPr>
              </a:p>
            </p:txBody>
          </p:sp>
        </p:grpSp>
        <p:sp>
          <p:nvSpPr>
            <p:cNvPr id="234" name="Google Shape;234;p18"/>
            <p:cNvSpPr txBox="1"/>
            <p:nvPr/>
          </p:nvSpPr>
          <p:spPr>
            <a:xfrm>
              <a:off x="111718725" y="106641900"/>
              <a:ext cx="1438275" cy="1600200"/>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9000"/>
                <a:buFont typeface="Times New Roman"/>
                <a:buNone/>
              </a:pPr>
              <a:r>
                <a:rPr lang="en-US" sz="9000" b="0" i="0" u="none" strike="noStrike" cap="none">
                  <a:solidFill>
                    <a:srgbClr val="000000"/>
                  </a:solidFill>
                  <a:latin typeface="Times New Roman"/>
                  <a:ea typeface="Times New Roman"/>
                  <a:cs typeface="Times New Roman"/>
                  <a:sym typeface="Times New Roman"/>
                </a:rPr>
                <a:t>}</a:t>
              </a:r>
              <a:endParaRPr sz="1400" b="0" i="0" u="none" strike="noStrike" cap="none">
                <a:solidFill>
                  <a:srgbClr val="000000"/>
                </a:solidFill>
                <a:latin typeface="Arial"/>
                <a:ea typeface="Arial"/>
                <a:cs typeface="Arial"/>
                <a:sym typeface="Arial"/>
              </a:endParaRPr>
            </a:p>
          </p:txBody>
        </p:sp>
        <p:sp>
          <p:nvSpPr>
            <p:cNvPr id="235" name="Google Shape;235;p18"/>
            <p:cNvSpPr txBox="1"/>
            <p:nvPr/>
          </p:nvSpPr>
          <p:spPr>
            <a:xfrm>
              <a:off x="112242600" y="107099100"/>
              <a:ext cx="914400" cy="62865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Total Value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$555.00</a:t>
              </a:r>
              <a:endParaRPr sz="1400" b="0" i="0" u="none" strike="noStrike" cap="none">
                <a:solidFill>
                  <a:srgbClr val="000000"/>
                </a:solidFill>
                <a:latin typeface="Arial"/>
                <a:ea typeface="Arial"/>
                <a:cs typeface="Arial"/>
                <a:sym typeface="Arial"/>
              </a:endParaRPr>
            </a:p>
          </p:txBody>
        </p:sp>
        <p:sp>
          <p:nvSpPr>
            <p:cNvPr id="236" name="Google Shape;236;p18"/>
            <p:cNvSpPr txBox="1"/>
            <p:nvPr/>
          </p:nvSpPr>
          <p:spPr>
            <a:xfrm>
              <a:off x="106756200" y="105384600"/>
              <a:ext cx="6858000" cy="114300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Business Acceleration System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Fast Track $99 Initial Amount + $25 Month POL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Standard $199 Initial Amount</a:t>
              </a:r>
              <a:endParaRPr sz="1400" b="0" i="0" u="none" strike="noStrike" cap="none">
                <a:solidFill>
                  <a:srgbClr val="000000"/>
                </a:solidFill>
                <a:latin typeface="Arial"/>
                <a:ea typeface="Arial"/>
                <a:cs typeface="Arial"/>
                <a:sym typeface="Arial"/>
              </a:endParaRPr>
            </a:p>
          </p:txBody>
        </p:sp>
        <p:sp>
          <p:nvSpPr>
            <p:cNvPr id="237" name="Google Shape;237;p18"/>
            <p:cNvSpPr txBox="1"/>
            <p:nvPr/>
          </p:nvSpPr>
          <p:spPr>
            <a:xfrm>
              <a:off x="110528100" y="108699300"/>
              <a:ext cx="3128963" cy="6067425"/>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4. Skill Development</a:t>
              </a: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Phone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Presentation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Getting Referrals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FNA Training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Closing Skills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Completing Forms/Applications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Follow-Up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PDA/Turbo Apps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Morningstar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5. Field Trainers Development</a:t>
              </a:r>
              <a:endParaRPr sz="12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Advanced Presentation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Cross-Selling of Products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Tap-Root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Overlapping Leadership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6. Business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Time Management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CallAtlanta/POL</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Bonus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EPN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Organizing Your Office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Communication/Processing Systems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(Information Flow)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7. Leadership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Communication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Vision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Goal Setting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Motivation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Personal Development</a:t>
              </a:r>
              <a:endParaRPr sz="1400" b="0" i="0" u="none" strike="noStrike" cap="none">
                <a:solidFill>
                  <a:srgbClr val="000000"/>
                </a:solidFill>
                <a:latin typeface="Arial"/>
                <a:ea typeface="Arial"/>
                <a:cs typeface="Arial"/>
                <a:sym typeface="Arial"/>
              </a:endParaRPr>
            </a:p>
          </p:txBody>
        </p:sp>
        <p:grpSp>
          <p:nvGrpSpPr>
            <p:cNvPr id="238" name="Google Shape;238;p18"/>
            <p:cNvGrpSpPr/>
            <p:nvPr/>
          </p:nvGrpSpPr>
          <p:grpSpPr>
            <a:xfrm>
              <a:off x="106756200" y="114557175"/>
              <a:ext cx="6858000" cy="400050"/>
              <a:chOff x="19431000" y="27231975"/>
              <a:chExt cx="6858000" cy="400050"/>
            </a:xfrm>
          </p:grpSpPr>
          <p:sp>
            <p:nvSpPr>
              <p:cNvPr id="239" name="Google Shape;239;p18"/>
              <p:cNvSpPr txBox="1"/>
              <p:nvPr/>
            </p:nvSpPr>
            <p:spPr>
              <a:xfrm>
                <a:off x="19431000" y="27289125"/>
                <a:ext cx="2400300" cy="320040"/>
              </a:xfrm>
              <a:prstGeom prst="rect">
                <a:avLst/>
              </a:prstGeom>
              <a:solidFill>
                <a:srgbClr val="FFFFFF"/>
              </a:solid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strike="noStrike" cap="none">
                    <a:solidFill>
                      <a:srgbClr val="000000"/>
                    </a:solidFill>
                    <a:latin typeface="Times New Roman"/>
                    <a:ea typeface="Times New Roman"/>
                    <a:cs typeface="Times New Roman"/>
                    <a:sym typeface="Times New Roman"/>
                  </a:rPr>
                  <a:t>For educational and training purposes only.  </a:t>
                </a:r>
                <a:endParaRPr sz="1400" b="0" i="0" u="none" strike="noStrike" cap="none">
                  <a:solidFill>
                    <a:srgbClr val="000000"/>
                  </a:solidFill>
                  <a:latin typeface="Arial"/>
                  <a:ea typeface="Arial"/>
                  <a:cs typeface="Arial"/>
                  <a:sym typeface="Arial"/>
                </a:endParaRPr>
              </a:p>
            </p:txBody>
          </p:sp>
          <p:sp>
            <p:nvSpPr>
              <p:cNvPr id="240" name="Google Shape;240;p18"/>
              <p:cNvSpPr txBox="1"/>
              <p:nvPr/>
            </p:nvSpPr>
            <p:spPr>
              <a:xfrm>
                <a:off x="26003250" y="27231975"/>
                <a:ext cx="285750" cy="400050"/>
              </a:xfrm>
              <a:prstGeom prst="rect">
                <a:avLst/>
              </a:prstGeom>
              <a:solidFill>
                <a:srgbClr val="FFFFFF"/>
              </a:solid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7</a:t>
                </a:r>
                <a:endParaRPr sz="1400" b="0" i="0" u="none" strike="noStrike" cap="none">
                  <a:solidFill>
                    <a:srgbClr val="000000"/>
                  </a:solidFill>
                  <a:latin typeface="Arial"/>
                  <a:ea typeface="Arial"/>
                  <a:cs typeface="Arial"/>
                  <a:sym typeface="Arial"/>
                </a:endParaRPr>
              </a:p>
            </p:txBody>
          </p:sp>
        </p:grpSp>
        <p:sp>
          <p:nvSpPr>
            <p:cNvPr id="241" name="Google Shape;241;p18"/>
            <p:cNvSpPr txBox="1"/>
            <p:nvPr/>
          </p:nvSpPr>
          <p:spPr>
            <a:xfrm>
              <a:off x="112471200" y="114642900"/>
              <a:ext cx="800100" cy="2286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strike="noStrike" cap="none">
                  <a:solidFill>
                    <a:srgbClr val="000000"/>
                  </a:solidFill>
                  <a:latin typeface="Times New Roman"/>
                  <a:ea typeface="Times New Roman"/>
                  <a:cs typeface="Times New Roman"/>
                  <a:sym typeface="Times New Roman"/>
                </a:rPr>
                <a:t>Version 3</a:t>
              </a:r>
              <a:endParaRPr sz="1400" b="0" i="0" u="none" strike="noStrike" cap="none">
                <a:solidFill>
                  <a:srgbClr val="000000"/>
                </a:solidFill>
                <a:latin typeface="Arial"/>
                <a:ea typeface="Arial"/>
                <a:cs typeface="Arial"/>
                <a:sym typeface="Arial"/>
              </a:endParaRPr>
            </a:p>
          </p:txBody>
        </p:sp>
      </p:grpSp>
      <p:grpSp>
        <p:nvGrpSpPr>
          <p:cNvPr id="242" name="Google Shape;242;p18"/>
          <p:cNvGrpSpPr/>
          <p:nvPr/>
        </p:nvGrpSpPr>
        <p:grpSpPr>
          <a:xfrm>
            <a:off x="107213406" y="105841800"/>
            <a:ext cx="6900862" cy="9572625"/>
            <a:chOff x="106756200" y="105384600"/>
            <a:chExt cx="6900863" cy="9572625"/>
          </a:xfrm>
        </p:grpSpPr>
        <p:sp>
          <p:nvSpPr>
            <p:cNvPr id="243" name="Google Shape;243;p18"/>
            <p:cNvSpPr txBox="1"/>
            <p:nvPr/>
          </p:nvSpPr>
          <p:spPr>
            <a:xfrm>
              <a:off x="106756200" y="106413300"/>
              <a:ext cx="6858000" cy="8129588"/>
            </a:xfrm>
            <a:prstGeom prst="rect">
              <a:avLst/>
            </a:prstGeom>
            <a:noFill/>
            <a:ln w="12700" cap="flat" cmpd="sng">
              <a:solidFill>
                <a:srgbClr val="000000"/>
              </a:solidFill>
              <a:prstDash val="solid"/>
              <a:miter lim="800000"/>
              <a:headEnd type="none" w="sm" len="sm"/>
              <a:tailEnd type="none" w="sm" len="sm"/>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4" name="Google Shape;244;p18"/>
            <p:cNvSpPr txBox="1"/>
            <p:nvPr/>
          </p:nvSpPr>
          <p:spPr>
            <a:xfrm>
              <a:off x="106756200" y="108699300"/>
              <a:ext cx="3686175" cy="6067425"/>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1. Fundamental Series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Orientation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Prospecting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Approach</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Presentation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Follow Up</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Start Up</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Referrals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FNA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Insurance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Securities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Mortgage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Long Term Care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Variable Annuity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PLPP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2. Field Training</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Access to a Certified Field Trainer</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Client Development – Using the FNA</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Market Development Directory</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Team Building</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Using POL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3.  Advanced Training Boot Camps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Market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Insurance Level 1 &amp; 2</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Securities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Loans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Long Term Care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Variable Annuity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Recruiting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FNA</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Presentations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45" name="Google Shape;245;p18"/>
            <p:cNvSpPr txBox="1"/>
            <p:nvPr/>
          </p:nvSpPr>
          <p:spPr>
            <a:xfrm>
              <a:off x="107213400" y="106413300"/>
              <a:ext cx="5943600" cy="2286000"/>
            </a:xfrm>
            <a:prstGeom prst="rect">
              <a:avLst/>
            </a:prstGeom>
            <a:noFill/>
            <a:ln>
              <a:noFill/>
            </a:ln>
          </p:spPr>
          <p:txBody>
            <a:bodyPr spcFirstLastPara="1" wrap="square" lIns="36175" tIns="73025" rIns="36175" bIns="3617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 Life &amp; Health License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Calibri"/>
                <a:buNone/>
              </a:pPr>
              <a:endParaRPr sz="1000" b="1"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PFS Processing Fee	</a:t>
              </a:r>
              <a:r>
                <a:rPr lang="en-US" sz="1200" b="1" i="0" u="none" strike="noStrike" cap="none">
                  <a:solidFill>
                    <a:srgbClr val="000000"/>
                  </a:solidFill>
                  <a:latin typeface="Arial"/>
                  <a:ea typeface="Arial"/>
                  <a:cs typeface="Arial"/>
                  <a:sym typeface="Arial"/>
                </a:rPr>
                <a:t>$40.00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PFSU 40-Hour School	</a:t>
              </a:r>
              <a:r>
                <a:rPr lang="en-US" sz="1200" b="1" i="0" u="none" strike="noStrike" cap="none">
                  <a:solidFill>
                    <a:srgbClr val="000000"/>
                  </a:solidFill>
                  <a:latin typeface="Arial"/>
                  <a:ea typeface="Arial"/>
                  <a:cs typeface="Arial"/>
                  <a:sym typeface="Arial"/>
                </a:rPr>
                <a:t>$350.00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Georgia State Exam	</a:t>
              </a:r>
              <a:r>
                <a:rPr lang="en-US" sz="1200" b="1" i="0" u="none" strike="noStrike" cap="none">
                  <a:solidFill>
                    <a:srgbClr val="000000"/>
                  </a:solidFill>
                  <a:latin typeface="Arial"/>
                  <a:ea typeface="Arial"/>
                  <a:cs typeface="Arial"/>
                  <a:sym typeface="Arial"/>
                </a:rPr>
                <a:t>$90.00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1-Year Georgia License	</a:t>
              </a:r>
              <a:r>
                <a:rPr lang="en-US" sz="1200" b="1" i="0" u="none" strike="noStrike" cap="none">
                  <a:solidFill>
                    <a:srgbClr val="000000"/>
                  </a:solidFill>
                  <a:latin typeface="Arial"/>
                  <a:ea typeface="Arial"/>
                  <a:cs typeface="Arial"/>
                  <a:sym typeface="Arial"/>
                </a:rPr>
                <a:t>$75.00 Value</a:t>
              </a:r>
              <a:endParaRPr sz="12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1" i="0" u="none" strike="noStrike" cap="none">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Georgia Temporary License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Calibri"/>
                <a:buNone/>
              </a:pPr>
              <a:endParaRPr sz="2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PFS Education Center</a:t>
              </a:r>
              <a:endParaRPr sz="1400" b="0" i="0" u="none" strike="noStrike" cap="none">
                <a:solidFill>
                  <a:srgbClr val="000000"/>
                </a:solidFill>
                <a:latin typeface="Arial"/>
                <a:ea typeface="Arial"/>
                <a:cs typeface="Arial"/>
                <a:sym typeface="Arial"/>
              </a:endParaRPr>
            </a:p>
          </p:txBody>
        </p:sp>
        <p:grpSp>
          <p:nvGrpSpPr>
            <p:cNvPr id="246" name="Google Shape;246;p18"/>
            <p:cNvGrpSpPr/>
            <p:nvPr/>
          </p:nvGrpSpPr>
          <p:grpSpPr>
            <a:xfrm>
              <a:off x="107799187" y="106670475"/>
              <a:ext cx="897255" cy="374332"/>
              <a:chOff x="20473987" y="19345275"/>
              <a:chExt cx="897255" cy="374332"/>
            </a:xfrm>
          </p:grpSpPr>
          <p:sp>
            <p:nvSpPr>
              <p:cNvPr id="247" name="Google Shape;247;p18"/>
              <p:cNvSpPr/>
              <p:nvPr/>
            </p:nvSpPr>
            <p:spPr>
              <a:xfrm rot="5400000">
                <a:off x="20735449" y="19083814"/>
                <a:ext cx="374332" cy="897255"/>
              </a:xfrm>
              <a:prstGeom prst="upArrow">
                <a:avLst>
                  <a:gd name="adj1" fmla="val 7756"/>
                  <a:gd name="adj2" fmla="val 50000"/>
                </a:avLst>
              </a:prstGeom>
              <a:noFill/>
              <a:ln w="12700" cap="flat" cmpd="sng">
                <a:solidFill>
                  <a:srgbClr val="000000"/>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8" name="Google Shape;248;p18"/>
              <p:cNvSpPr txBox="1"/>
              <p:nvPr/>
            </p:nvSpPr>
            <p:spPr>
              <a:xfrm>
                <a:off x="20547570" y="19431000"/>
                <a:ext cx="788670" cy="20574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INCLUDES</a:t>
                </a:r>
                <a:endParaRPr sz="1400" b="0" i="0" u="none" strike="noStrike" cap="none">
                  <a:solidFill>
                    <a:srgbClr val="000000"/>
                  </a:solidFill>
                  <a:latin typeface="Arial"/>
                  <a:ea typeface="Arial"/>
                  <a:cs typeface="Arial"/>
                  <a:sym typeface="Arial"/>
                </a:endParaRPr>
              </a:p>
            </p:txBody>
          </p:sp>
        </p:grpSp>
        <p:grpSp>
          <p:nvGrpSpPr>
            <p:cNvPr id="249" name="Google Shape;249;p18"/>
            <p:cNvGrpSpPr/>
            <p:nvPr/>
          </p:nvGrpSpPr>
          <p:grpSpPr>
            <a:xfrm rot="1200000">
              <a:off x="106984801" y="107956347"/>
              <a:ext cx="897255" cy="374332"/>
              <a:chOff x="20173984" y="21116458"/>
              <a:chExt cx="897255" cy="374332"/>
            </a:xfrm>
          </p:grpSpPr>
          <p:sp>
            <p:nvSpPr>
              <p:cNvPr id="250" name="Google Shape;250;p18"/>
              <p:cNvSpPr/>
              <p:nvPr/>
            </p:nvSpPr>
            <p:spPr>
              <a:xfrm rot="5400000">
                <a:off x="20435446" y="20854996"/>
                <a:ext cx="374332" cy="897255"/>
              </a:xfrm>
              <a:prstGeom prst="upArrow">
                <a:avLst>
                  <a:gd name="adj1" fmla="val 7756"/>
                  <a:gd name="adj2" fmla="val 50000"/>
                </a:avLst>
              </a:prstGeom>
              <a:noFill/>
              <a:ln w="12700" cap="flat" cmpd="sng">
                <a:solidFill>
                  <a:srgbClr val="000000"/>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1" name="Google Shape;251;p18"/>
              <p:cNvSpPr txBox="1"/>
              <p:nvPr/>
            </p:nvSpPr>
            <p:spPr>
              <a:xfrm>
                <a:off x="20247564" y="21204559"/>
                <a:ext cx="788670" cy="20574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INCLUDES</a:t>
                </a:r>
                <a:endParaRPr sz="1400" b="0" i="0" u="none" strike="noStrike" cap="none">
                  <a:solidFill>
                    <a:srgbClr val="000000"/>
                  </a:solidFill>
                  <a:latin typeface="Arial"/>
                  <a:ea typeface="Arial"/>
                  <a:cs typeface="Arial"/>
                  <a:sym typeface="Arial"/>
                </a:endParaRPr>
              </a:p>
            </p:txBody>
          </p:sp>
        </p:grpSp>
        <p:sp>
          <p:nvSpPr>
            <p:cNvPr id="252" name="Google Shape;252;p18"/>
            <p:cNvSpPr txBox="1"/>
            <p:nvPr/>
          </p:nvSpPr>
          <p:spPr>
            <a:xfrm>
              <a:off x="111718725" y="106641900"/>
              <a:ext cx="1438275" cy="1600200"/>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9000"/>
                <a:buFont typeface="Times New Roman"/>
                <a:buNone/>
              </a:pPr>
              <a:r>
                <a:rPr lang="en-US" sz="9000" b="0" i="0" u="none" strike="noStrike" cap="none">
                  <a:solidFill>
                    <a:srgbClr val="000000"/>
                  </a:solidFill>
                  <a:latin typeface="Times New Roman"/>
                  <a:ea typeface="Times New Roman"/>
                  <a:cs typeface="Times New Roman"/>
                  <a:sym typeface="Times New Roman"/>
                </a:rPr>
                <a:t>}</a:t>
              </a:r>
              <a:endParaRPr sz="1400" b="0" i="0" u="none" strike="noStrike" cap="none">
                <a:solidFill>
                  <a:srgbClr val="000000"/>
                </a:solidFill>
                <a:latin typeface="Arial"/>
                <a:ea typeface="Arial"/>
                <a:cs typeface="Arial"/>
                <a:sym typeface="Arial"/>
              </a:endParaRPr>
            </a:p>
          </p:txBody>
        </p:sp>
        <p:sp>
          <p:nvSpPr>
            <p:cNvPr id="253" name="Google Shape;253;p18"/>
            <p:cNvSpPr txBox="1"/>
            <p:nvPr/>
          </p:nvSpPr>
          <p:spPr>
            <a:xfrm>
              <a:off x="112242600" y="107099100"/>
              <a:ext cx="914400" cy="62865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Total Value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$555.00</a:t>
              </a:r>
              <a:endParaRPr sz="1400" b="0" i="0" u="none" strike="noStrike" cap="none">
                <a:solidFill>
                  <a:srgbClr val="000000"/>
                </a:solidFill>
                <a:latin typeface="Arial"/>
                <a:ea typeface="Arial"/>
                <a:cs typeface="Arial"/>
                <a:sym typeface="Arial"/>
              </a:endParaRPr>
            </a:p>
          </p:txBody>
        </p:sp>
        <p:sp>
          <p:nvSpPr>
            <p:cNvPr id="254" name="Google Shape;254;p18"/>
            <p:cNvSpPr txBox="1"/>
            <p:nvPr/>
          </p:nvSpPr>
          <p:spPr>
            <a:xfrm>
              <a:off x="106756200" y="105384600"/>
              <a:ext cx="6858000" cy="114300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Business Acceleration System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Fast Track $99 Initial Amount + $25 Month POL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Standard $199 Initial Amount</a:t>
              </a:r>
              <a:endParaRPr sz="1400" b="0" i="0" u="none" strike="noStrike" cap="none">
                <a:solidFill>
                  <a:srgbClr val="000000"/>
                </a:solidFill>
                <a:latin typeface="Arial"/>
                <a:ea typeface="Arial"/>
                <a:cs typeface="Arial"/>
                <a:sym typeface="Arial"/>
              </a:endParaRPr>
            </a:p>
          </p:txBody>
        </p:sp>
        <p:sp>
          <p:nvSpPr>
            <p:cNvPr id="255" name="Google Shape;255;p18"/>
            <p:cNvSpPr txBox="1"/>
            <p:nvPr/>
          </p:nvSpPr>
          <p:spPr>
            <a:xfrm>
              <a:off x="110528100" y="108699300"/>
              <a:ext cx="3128963" cy="6067425"/>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4. Skill Development</a:t>
              </a: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Phone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Presentation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Getting Referrals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FNA Training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Closing Skills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Completing Forms/Applications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Follow-Up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PDA/Turbo Apps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Morningstar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5. Field Trainers Development</a:t>
              </a:r>
              <a:endParaRPr sz="12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Advanced Presentation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Cross-Selling of Products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Tap-Root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Overlapping Leadership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6. Business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Time Management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CallAtlanta/POL</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Bonus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EPN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Organizing Your Office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Communication/Processing Systems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(Information Flow)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7. Leadership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Communication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Vision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Goal Setting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Motivation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Personal Development</a:t>
              </a:r>
              <a:endParaRPr sz="1400" b="0" i="0" u="none" strike="noStrike" cap="none">
                <a:solidFill>
                  <a:srgbClr val="000000"/>
                </a:solidFill>
                <a:latin typeface="Arial"/>
                <a:ea typeface="Arial"/>
                <a:cs typeface="Arial"/>
                <a:sym typeface="Arial"/>
              </a:endParaRPr>
            </a:p>
          </p:txBody>
        </p:sp>
        <p:grpSp>
          <p:nvGrpSpPr>
            <p:cNvPr id="256" name="Google Shape;256;p18"/>
            <p:cNvGrpSpPr/>
            <p:nvPr/>
          </p:nvGrpSpPr>
          <p:grpSpPr>
            <a:xfrm>
              <a:off x="106756200" y="114557175"/>
              <a:ext cx="6858000" cy="400050"/>
              <a:chOff x="19431000" y="27231975"/>
              <a:chExt cx="6858000" cy="400050"/>
            </a:xfrm>
          </p:grpSpPr>
          <p:sp>
            <p:nvSpPr>
              <p:cNvPr id="257" name="Google Shape;257;p18"/>
              <p:cNvSpPr txBox="1"/>
              <p:nvPr/>
            </p:nvSpPr>
            <p:spPr>
              <a:xfrm>
                <a:off x="19431000" y="27289125"/>
                <a:ext cx="2400300" cy="320040"/>
              </a:xfrm>
              <a:prstGeom prst="rect">
                <a:avLst/>
              </a:prstGeom>
              <a:solidFill>
                <a:srgbClr val="FFFFFF"/>
              </a:solid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strike="noStrike" cap="none">
                    <a:solidFill>
                      <a:srgbClr val="000000"/>
                    </a:solidFill>
                    <a:latin typeface="Times New Roman"/>
                    <a:ea typeface="Times New Roman"/>
                    <a:cs typeface="Times New Roman"/>
                    <a:sym typeface="Times New Roman"/>
                  </a:rPr>
                  <a:t>For educational and training purposes only.  </a:t>
                </a:r>
                <a:endParaRPr sz="1400" b="0" i="0" u="none" strike="noStrike" cap="none">
                  <a:solidFill>
                    <a:srgbClr val="000000"/>
                  </a:solidFill>
                  <a:latin typeface="Arial"/>
                  <a:ea typeface="Arial"/>
                  <a:cs typeface="Arial"/>
                  <a:sym typeface="Arial"/>
                </a:endParaRPr>
              </a:p>
            </p:txBody>
          </p:sp>
          <p:sp>
            <p:nvSpPr>
              <p:cNvPr id="258" name="Google Shape;258;p18"/>
              <p:cNvSpPr txBox="1"/>
              <p:nvPr/>
            </p:nvSpPr>
            <p:spPr>
              <a:xfrm>
                <a:off x="26003250" y="27231975"/>
                <a:ext cx="285750" cy="400050"/>
              </a:xfrm>
              <a:prstGeom prst="rect">
                <a:avLst/>
              </a:prstGeom>
              <a:solidFill>
                <a:srgbClr val="FFFFFF"/>
              </a:solid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7</a:t>
                </a:r>
                <a:endParaRPr sz="1400" b="0" i="0" u="none" strike="noStrike" cap="none">
                  <a:solidFill>
                    <a:srgbClr val="000000"/>
                  </a:solidFill>
                  <a:latin typeface="Arial"/>
                  <a:ea typeface="Arial"/>
                  <a:cs typeface="Arial"/>
                  <a:sym typeface="Arial"/>
                </a:endParaRPr>
              </a:p>
            </p:txBody>
          </p:sp>
        </p:grpSp>
        <p:sp>
          <p:nvSpPr>
            <p:cNvPr id="259" name="Google Shape;259;p18"/>
            <p:cNvSpPr txBox="1"/>
            <p:nvPr/>
          </p:nvSpPr>
          <p:spPr>
            <a:xfrm>
              <a:off x="112471200" y="114642900"/>
              <a:ext cx="800100" cy="2286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strike="noStrike" cap="none">
                  <a:solidFill>
                    <a:srgbClr val="000000"/>
                  </a:solidFill>
                  <a:latin typeface="Times New Roman"/>
                  <a:ea typeface="Times New Roman"/>
                  <a:cs typeface="Times New Roman"/>
                  <a:sym typeface="Times New Roman"/>
                </a:rPr>
                <a:t>Version 8</a:t>
              </a:r>
              <a:endParaRPr sz="1400" b="0" i="0" u="none" strike="noStrike" cap="none">
                <a:solidFill>
                  <a:srgbClr val="000000"/>
                </a:solidFill>
                <a:latin typeface="Arial"/>
                <a:ea typeface="Arial"/>
                <a:cs typeface="Arial"/>
                <a:sym typeface="Arial"/>
              </a:endParaRPr>
            </a:p>
          </p:txBody>
        </p:sp>
      </p:grpSp>
      <p:sp>
        <p:nvSpPr>
          <p:cNvPr id="260" name="Google Shape;260;p18"/>
          <p:cNvSpPr txBox="1"/>
          <p:nvPr/>
        </p:nvSpPr>
        <p:spPr>
          <a:xfrm>
            <a:off x="107213400" y="106870500"/>
            <a:ext cx="6858000" cy="8129587"/>
          </a:xfrm>
          <a:prstGeom prst="rect">
            <a:avLst/>
          </a:prstGeom>
          <a:noFill/>
          <a:ln w="12700" cap="flat" cmpd="sng">
            <a:solidFill>
              <a:srgbClr val="000000"/>
            </a:solidFill>
            <a:prstDash val="solid"/>
            <a:miter lim="800000"/>
            <a:headEnd type="none" w="sm" len="sm"/>
            <a:tailEnd type="none" w="sm" len="sm"/>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1" name="Google Shape;261;p18"/>
          <p:cNvSpPr txBox="1"/>
          <p:nvPr/>
        </p:nvSpPr>
        <p:spPr>
          <a:xfrm>
            <a:off x="107213400" y="109156500"/>
            <a:ext cx="3686175" cy="6067425"/>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1. Fundamental Series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Orientation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Prospecting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Approach</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Presentation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Follow Up</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Start Up</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Referrals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FNA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Insurance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Securities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Mortgage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Long Term Care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Variable Annuity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PLPP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2. Field Training</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Access to a Certified Field Trainer</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Client Development – Using the FNA</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Market Development Directory</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Team Building</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Using POL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3.  Advanced Training Boot Camps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Market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Insurance Level 1 &amp; 2</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Securities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Loans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Long Term Care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Variable Annuity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Recruiting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FNA</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Presentations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62" name="Google Shape;262;p18"/>
          <p:cNvSpPr txBox="1"/>
          <p:nvPr/>
        </p:nvSpPr>
        <p:spPr>
          <a:xfrm>
            <a:off x="107670600" y="106870500"/>
            <a:ext cx="5943600" cy="2286000"/>
          </a:xfrm>
          <a:prstGeom prst="rect">
            <a:avLst/>
          </a:prstGeom>
          <a:noFill/>
          <a:ln>
            <a:noFill/>
          </a:ln>
        </p:spPr>
        <p:txBody>
          <a:bodyPr spcFirstLastPara="1" wrap="square" lIns="36175" tIns="73025" rIns="36175" bIns="3617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 Life &amp; Health License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Calibri"/>
              <a:buNone/>
            </a:pPr>
            <a:endParaRPr sz="1000" b="1"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PFS Processing Fee	</a:t>
            </a:r>
            <a:r>
              <a:rPr lang="en-US" sz="1200" b="1" i="0" u="none" strike="noStrike" cap="none">
                <a:solidFill>
                  <a:srgbClr val="000000"/>
                </a:solidFill>
                <a:latin typeface="Arial"/>
                <a:ea typeface="Arial"/>
                <a:cs typeface="Arial"/>
                <a:sym typeface="Arial"/>
              </a:rPr>
              <a:t>$40.00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PFSU 40-Hour School	</a:t>
            </a:r>
            <a:r>
              <a:rPr lang="en-US" sz="1200" b="1" i="0" u="none" strike="noStrike" cap="none">
                <a:solidFill>
                  <a:srgbClr val="000000"/>
                </a:solidFill>
                <a:latin typeface="Arial"/>
                <a:ea typeface="Arial"/>
                <a:cs typeface="Arial"/>
                <a:sym typeface="Arial"/>
              </a:rPr>
              <a:t>$350.00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Georgia State Exam	</a:t>
            </a:r>
            <a:r>
              <a:rPr lang="en-US" sz="1200" b="1" i="0" u="none" strike="noStrike" cap="none">
                <a:solidFill>
                  <a:srgbClr val="000000"/>
                </a:solidFill>
                <a:latin typeface="Arial"/>
                <a:ea typeface="Arial"/>
                <a:cs typeface="Arial"/>
                <a:sym typeface="Arial"/>
              </a:rPr>
              <a:t>$90.00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1-Year Georgia License	</a:t>
            </a:r>
            <a:r>
              <a:rPr lang="en-US" sz="1200" b="1" i="0" u="none" strike="noStrike" cap="none">
                <a:solidFill>
                  <a:srgbClr val="000000"/>
                </a:solidFill>
                <a:latin typeface="Arial"/>
                <a:ea typeface="Arial"/>
                <a:cs typeface="Arial"/>
                <a:sym typeface="Arial"/>
              </a:rPr>
              <a:t>$75.00 Value</a:t>
            </a:r>
            <a:endParaRPr sz="12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1" i="0" u="none" strike="noStrike" cap="none">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Georgia Temporary License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Calibri"/>
              <a:buNone/>
            </a:pPr>
            <a:endParaRPr sz="2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PFS Education Center</a:t>
            </a:r>
            <a:endParaRPr sz="1400" b="0" i="0" u="none" strike="noStrike" cap="none">
              <a:solidFill>
                <a:srgbClr val="000000"/>
              </a:solidFill>
              <a:latin typeface="Arial"/>
              <a:ea typeface="Arial"/>
              <a:cs typeface="Arial"/>
              <a:sym typeface="Arial"/>
            </a:endParaRPr>
          </a:p>
        </p:txBody>
      </p:sp>
      <p:grpSp>
        <p:nvGrpSpPr>
          <p:cNvPr id="263" name="Google Shape;263;p18"/>
          <p:cNvGrpSpPr/>
          <p:nvPr/>
        </p:nvGrpSpPr>
        <p:grpSpPr>
          <a:xfrm>
            <a:off x="108256387" y="107127671"/>
            <a:ext cx="896937" cy="374650"/>
            <a:chOff x="20473987" y="19345275"/>
            <a:chExt cx="897255" cy="374332"/>
          </a:xfrm>
        </p:grpSpPr>
        <p:sp>
          <p:nvSpPr>
            <p:cNvPr id="264" name="Google Shape;264;p18"/>
            <p:cNvSpPr/>
            <p:nvPr/>
          </p:nvSpPr>
          <p:spPr>
            <a:xfrm rot="5400000">
              <a:off x="20735449" y="19083814"/>
              <a:ext cx="374332" cy="897255"/>
            </a:xfrm>
            <a:prstGeom prst="upArrow">
              <a:avLst>
                <a:gd name="adj1" fmla="val 7756"/>
                <a:gd name="adj2" fmla="val 50000"/>
              </a:avLst>
            </a:prstGeom>
            <a:noFill/>
            <a:ln w="12700" cap="flat" cmpd="sng">
              <a:solidFill>
                <a:srgbClr val="000000"/>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5" name="Google Shape;265;p18"/>
            <p:cNvSpPr txBox="1"/>
            <p:nvPr/>
          </p:nvSpPr>
          <p:spPr>
            <a:xfrm>
              <a:off x="20547570" y="19431000"/>
              <a:ext cx="788670" cy="20574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INCLUDES</a:t>
              </a:r>
              <a:endParaRPr sz="1400" b="0" i="0" u="none" strike="noStrike" cap="none">
                <a:solidFill>
                  <a:srgbClr val="000000"/>
                </a:solidFill>
                <a:latin typeface="Arial"/>
                <a:ea typeface="Arial"/>
                <a:cs typeface="Arial"/>
                <a:sym typeface="Arial"/>
              </a:endParaRPr>
            </a:p>
          </p:txBody>
        </p:sp>
      </p:grpSp>
      <p:grpSp>
        <p:nvGrpSpPr>
          <p:cNvPr id="266" name="Google Shape;266;p18"/>
          <p:cNvGrpSpPr/>
          <p:nvPr/>
        </p:nvGrpSpPr>
        <p:grpSpPr>
          <a:xfrm rot="1200000">
            <a:off x="107442003" y="108413550"/>
            <a:ext cx="896937" cy="374650"/>
            <a:chOff x="20173984" y="21116458"/>
            <a:chExt cx="897255" cy="374332"/>
          </a:xfrm>
        </p:grpSpPr>
        <p:sp>
          <p:nvSpPr>
            <p:cNvPr id="267" name="Google Shape;267;p18"/>
            <p:cNvSpPr/>
            <p:nvPr/>
          </p:nvSpPr>
          <p:spPr>
            <a:xfrm rot="5400000">
              <a:off x="20435446" y="20854996"/>
              <a:ext cx="374332" cy="897255"/>
            </a:xfrm>
            <a:prstGeom prst="upArrow">
              <a:avLst>
                <a:gd name="adj1" fmla="val 7756"/>
                <a:gd name="adj2" fmla="val 50000"/>
              </a:avLst>
            </a:prstGeom>
            <a:noFill/>
            <a:ln w="12700" cap="flat" cmpd="sng">
              <a:solidFill>
                <a:srgbClr val="000000"/>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8" name="Google Shape;268;p18"/>
            <p:cNvSpPr txBox="1"/>
            <p:nvPr/>
          </p:nvSpPr>
          <p:spPr>
            <a:xfrm>
              <a:off x="20247564" y="21204559"/>
              <a:ext cx="788670" cy="20574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INCLUDES</a:t>
              </a:r>
              <a:endParaRPr sz="1400" b="0" i="0" u="none" strike="noStrike" cap="none">
                <a:solidFill>
                  <a:srgbClr val="000000"/>
                </a:solidFill>
                <a:latin typeface="Arial"/>
                <a:ea typeface="Arial"/>
                <a:cs typeface="Arial"/>
                <a:sym typeface="Arial"/>
              </a:endParaRPr>
            </a:p>
          </p:txBody>
        </p:sp>
      </p:grpSp>
      <p:sp>
        <p:nvSpPr>
          <p:cNvPr id="269" name="Google Shape;269;p18"/>
          <p:cNvSpPr txBox="1"/>
          <p:nvPr/>
        </p:nvSpPr>
        <p:spPr>
          <a:xfrm>
            <a:off x="112175925" y="107099100"/>
            <a:ext cx="1438275" cy="1600200"/>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9000"/>
              <a:buFont typeface="Times New Roman"/>
              <a:buNone/>
            </a:pPr>
            <a:r>
              <a:rPr lang="en-US" sz="9000" b="0" i="0" u="none" strike="noStrike" cap="none">
                <a:solidFill>
                  <a:srgbClr val="000000"/>
                </a:solidFill>
                <a:latin typeface="Times New Roman"/>
                <a:ea typeface="Times New Roman"/>
                <a:cs typeface="Times New Roman"/>
                <a:sym typeface="Times New Roman"/>
              </a:rPr>
              <a:t>}</a:t>
            </a:r>
            <a:endParaRPr sz="1400" b="0" i="0" u="none" strike="noStrike" cap="none">
              <a:solidFill>
                <a:srgbClr val="000000"/>
              </a:solidFill>
              <a:latin typeface="Arial"/>
              <a:ea typeface="Arial"/>
              <a:cs typeface="Arial"/>
              <a:sym typeface="Arial"/>
            </a:endParaRPr>
          </a:p>
        </p:txBody>
      </p:sp>
      <p:sp>
        <p:nvSpPr>
          <p:cNvPr id="270" name="Google Shape;270;p18"/>
          <p:cNvSpPr txBox="1"/>
          <p:nvPr/>
        </p:nvSpPr>
        <p:spPr>
          <a:xfrm>
            <a:off x="112699800" y="107556300"/>
            <a:ext cx="914400" cy="62865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Total Value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$555.00</a:t>
            </a:r>
            <a:endParaRPr sz="1400" b="0" i="0" u="none" strike="noStrike" cap="none">
              <a:solidFill>
                <a:srgbClr val="000000"/>
              </a:solidFill>
              <a:latin typeface="Arial"/>
              <a:ea typeface="Arial"/>
              <a:cs typeface="Arial"/>
              <a:sym typeface="Arial"/>
            </a:endParaRPr>
          </a:p>
        </p:txBody>
      </p:sp>
      <p:sp>
        <p:nvSpPr>
          <p:cNvPr id="271" name="Google Shape;271;p18"/>
          <p:cNvSpPr txBox="1"/>
          <p:nvPr/>
        </p:nvSpPr>
        <p:spPr>
          <a:xfrm>
            <a:off x="107213400" y="105841800"/>
            <a:ext cx="6858000" cy="114300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Business Acceleration System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Fast Track $99 Initial Amount + $25 Month POL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Standard $199 Initial Amount</a:t>
            </a:r>
            <a:endParaRPr sz="1400" b="0" i="0" u="none" strike="noStrike" cap="none">
              <a:solidFill>
                <a:srgbClr val="000000"/>
              </a:solidFill>
              <a:latin typeface="Arial"/>
              <a:ea typeface="Arial"/>
              <a:cs typeface="Arial"/>
              <a:sym typeface="Arial"/>
            </a:endParaRPr>
          </a:p>
        </p:txBody>
      </p:sp>
      <p:sp>
        <p:nvSpPr>
          <p:cNvPr id="272" name="Google Shape;272;p18"/>
          <p:cNvSpPr txBox="1"/>
          <p:nvPr/>
        </p:nvSpPr>
        <p:spPr>
          <a:xfrm>
            <a:off x="110985300" y="109156500"/>
            <a:ext cx="3128962" cy="6067425"/>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4. Skill Development</a:t>
            </a: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Phone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Presentation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Getting Referrals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FNA Training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Closing Skills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Completing Forms/Applications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Follow-Up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PDA/Turbo Apps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Morningstar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5. Field Trainers Development</a:t>
            </a:r>
            <a:endParaRPr sz="12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Advanced Presentation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Cross-Selling of Products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Tap-Root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Overlapping Leadership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6. Business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Time Management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CallAtlanta/POL</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Bonus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EPN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Organizing Your Office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Communication/Processing Systems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(Information Flow)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7. Leadership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Communication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Vision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Goal Setting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Motivation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Personal Development</a:t>
            </a:r>
            <a:endParaRPr sz="1400" b="0" i="0" u="none" strike="noStrike" cap="none">
              <a:solidFill>
                <a:srgbClr val="000000"/>
              </a:solidFill>
              <a:latin typeface="Arial"/>
              <a:ea typeface="Arial"/>
              <a:cs typeface="Arial"/>
              <a:sym typeface="Arial"/>
            </a:endParaRPr>
          </a:p>
        </p:txBody>
      </p:sp>
      <p:grpSp>
        <p:nvGrpSpPr>
          <p:cNvPr id="273" name="Google Shape;273;p18"/>
          <p:cNvGrpSpPr/>
          <p:nvPr/>
        </p:nvGrpSpPr>
        <p:grpSpPr>
          <a:xfrm>
            <a:off x="107213400" y="115014375"/>
            <a:ext cx="6858000" cy="400050"/>
            <a:chOff x="19431000" y="27231975"/>
            <a:chExt cx="6858000" cy="400050"/>
          </a:xfrm>
        </p:grpSpPr>
        <p:sp>
          <p:nvSpPr>
            <p:cNvPr id="274" name="Google Shape;274;p18"/>
            <p:cNvSpPr txBox="1"/>
            <p:nvPr/>
          </p:nvSpPr>
          <p:spPr>
            <a:xfrm>
              <a:off x="19431000" y="27289125"/>
              <a:ext cx="2400300" cy="320040"/>
            </a:xfrm>
            <a:prstGeom prst="rect">
              <a:avLst/>
            </a:prstGeom>
            <a:solidFill>
              <a:srgbClr val="FFFFFF"/>
            </a:solid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strike="noStrike" cap="none">
                  <a:solidFill>
                    <a:srgbClr val="000000"/>
                  </a:solidFill>
                  <a:latin typeface="Times New Roman"/>
                  <a:ea typeface="Times New Roman"/>
                  <a:cs typeface="Times New Roman"/>
                  <a:sym typeface="Times New Roman"/>
                </a:rPr>
                <a:t>For educational and training purposes only.  </a:t>
              </a:r>
              <a:endParaRPr sz="1400" b="0" i="0" u="none" strike="noStrike" cap="none">
                <a:solidFill>
                  <a:srgbClr val="000000"/>
                </a:solidFill>
                <a:latin typeface="Arial"/>
                <a:ea typeface="Arial"/>
                <a:cs typeface="Arial"/>
                <a:sym typeface="Arial"/>
              </a:endParaRPr>
            </a:p>
          </p:txBody>
        </p:sp>
        <p:sp>
          <p:nvSpPr>
            <p:cNvPr id="275" name="Google Shape;275;p18"/>
            <p:cNvSpPr txBox="1"/>
            <p:nvPr/>
          </p:nvSpPr>
          <p:spPr>
            <a:xfrm>
              <a:off x="26003250" y="27231975"/>
              <a:ext cx="285750" cy="400050"/>
            </a:xfrm>
            <a:prstGeom prst="rect">
              <a:avLst/>
            </a:prstGeom>
            <a:solidFill>
              <a:srgbClr val="FFFFFF"/>
            </a:solid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7</a:t>
              </a:r>
              <a:endParaRPr sz="1400" b="0" i="0" u="none" strike="noStrike" cap="none">
                <a:solidFill>
                  <a:srgbClr val="000000"/>
                </a:solidFill>
                <a:latin typeface="Arial"/>
                <a:ea typeface="Arial"/>
                <a:cs typeface="Arial"/>
                <a:sym typeface="Arial"/>
              </a:endParaRPr>
            </a:p>
          </p:txBody>
        </p:sp>
      </p:grpSp>
      <p:sp>
        <p:nvSpPr>
          <p:cNvPr id="276" name="Google Shape;276;p18"/>
          <p:cNvSpPr txBox="1"/>
          <p:nvPr/>
        </p:nvSpPr>
        <p:spPr>
          <a:xfrm>
            <a:off x="112928400" y="115100100"/>
            <a:ext cx="800100" cy="2286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strike="noStrike" cap="none">
                <a:solidFill>
                  <a:srgbClr val="000000"/>
                </a:solidFill>
                <a:latin typeface="Times New Roman"/>
                <a:ea typeface="Times New Roman"/>
                <a:cs typeface="Times New Roman"/>
                <a:sym typeface="Times New Roman"/>
              </a:rPr>
              <a:t>Version 3</a:t>
            </a:r>
            <a:endParaRPr sz="1400" b="0" i="0" u="none" strike="noStrike" cap="none">
              <a:solidFill>
                <a:srgbClr val="000000"/>
              </a:solidFill>
              <a:latin typeface="Arial"/>
              <a:ea typeface="Arial"/>
              <a:cs typeface="Arial"/>
              <a:sym typeface="Arial"/>
            </a:endParaRPr>
          </a:p>
        </p:txBody>
      </p:sp>
      <p:sp>
        <p:nvSpPr>
          <p:cNvPr id="277" name="Google Shape;277;p18"/>
          <p:cNvSpPr txBox="1"/>
          <p:nvPr/>
        </p:nvSpPr>
        <p:spPr>
          <a:xfrm>
            <a:off x="107365800" y="107022900"/>
            <a:ext cx="6858000" cy="8129587"/>
          </a:xfrm>
          <a:prstGeom prst="rect">
            <a:avLst/>
          </a:prstGeom>
          <a:noFill/>
          <a:ln w="12700" cap="flat" cmpd="sng">
            <a:solidFill>
              <a:srgbClr val="000000"/>
            </a:solidFill>
            <a:prstDash val="solid"/>
            <a:miter lim="800000"/>
            <a:headEnd type="none" w="sm" len="sm"/>
            <a:tailEnd type="none" w="sm" len="sm"/>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8" name="Google Shape;278;p18"/>
          <p:cNvSpPr txBox="1"/>
          <p:nvPr/>
        </p:nvSpPr>
        <p:spPr>
          <a:xfrm>
            <a:off x="107365800" y="109308900"/>
            <a:ext cx="3686175" cy="6067425"/>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1. Fundamental Series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Orientation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Prospecting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Approach</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Presentation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Follow Up</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Start Up</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Referrals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FNA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Insurance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Securities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Mortgage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Long Term Care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Variable Annuity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PLPP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2. Field Training</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Access to a Certified Field Trainer</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Client Development – Using the FNA</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Market Development Directory</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Team Building</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Using POL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3.  Advanced Training Boot Camps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Market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Insurance Level 1 &amp; 2</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Securities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Loans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Long Term Care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Variable Annuity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Recruiting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FNA</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Presentations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79" name="Google Shape;279;p18"/>
          <p:cNvSpPr txBox="1"/>
          <p:nvPr/>
        </p:nvSpPr>
        <p:spPr>
          <a:xfrm>
            <a:off x="107823000" y="107022900"/>
            <a:ext cx="5943600" cy="2286000"/>
          </a:xfrm>
          <a:prstGeom prst="rect">
            <a:avLst/>
          </a:prstGeom>
          <a:noFill/>
          <a:ln>
            <a:noFill/>
          </a:ln>
        </p:spPr>
        <p:txBody>
          <a:bodyPr spcFirstLastPara="1" wrap="square" lIns="36175" tIns="73025" rIns="36175" bIns="3617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 Life &amp; Health License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Calibri"/>
              <a:buNone/>
            </a:pPr>
            <a:endParaRPr sz="1000" b="1"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PFS Processing Fee	</a:t>
            </a:r>
            <a:r>
              <a:rPr lang="en-US" sz="1200" b="1" i="0" u="none" strike="noStrike" cap="none">
                <a:solidFill>
                  <a:srgbClr val="000000"/>
                </a:solidFill>
                <a:latin typeface="Arial"/>
                <a:ea typeface="Arial"/>
                <a:cs typeface="Arial"/>
                <a:sym typeface="Arial"/>
              </a:rPr>
              <a:t>$40.00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PFSU 40-Hour School	</a:t>
            </a:r>
            <a:r>
              <a:rPr lang="en-US" sz="1200" b="1" i="0" u="none" strike="noStrike" cap="none">
                <a:solidFill>
                  <a:srgbClr val="000000"/>
                </a:solidFill>
                <a:latin typeface="Arial"/>
                <a:ea typeface="Arial"/>
                <a:cs typeface="Arial"/>
                <a:sym typeface="Arial"/>
              </a:rPr>
              <a:t>$350.00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Georgia State Exam	</a:t>
            </a:r>
            <a:r>
              <a:rPr lang="en-US" sz="1200" b="1" i="0" u="none" strike="noStrike" cap="none">
                <a:solidFill>
                  <a:srgbClr val="000000"/>
                </a:solidFill>
                <a:latin typeface="Arial"/>
                <a:ea typeface="Arial"/>
                <a:cs typeface="Arial"/>
                <a:sym typeface="Arial"/>
              </a:rPr>
              <a:t>$90.00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1-Year Georgia License	</a:t>
            </a:r>
            <a:r>
              <a:rPr lang="en-US" sz="1200" b="1" i="0" u="none" strike="noStrike" cap="none">
                <a:solidFill>
                  <a:srgbClr val="000000"/>
                </a:solidFill>
                <a:latin typeface="Arial"/>
                <a:ea typeface="Arial"/>
                <a:cs typeface="Arial"/>
                <a:sym typeface="Arial"/>
              </a:rPr>
              <a:t>$75.00 Value</a:t>
            </a:r>
            <a:endParaRPr sz="12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1" i="0" u="none" strike="noStrike" cap="none">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Georgia Temporary License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Calibri"/>
              <a:buNone/>
            </a:pPr>
            <a:endParaRPr sz="2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PFS Education Center</a:t>
            </a:r>
            <a:endParaRPr sz="1400" b="0" i="0" u="none" strike="noStrike" cap="none">
              <a:solidFill>
                <a:srgbClr val="000000"/>
              </a:solidFill>
              <a:latin typeface="Arial"/>
              <a:ea typeface="Arial"/>
              <a:cs typeface="Arial"/>
              <a:sym typeface="Arial"/>
            </a:endParaRPr>
          </a:p>
        </p:txBody>
      </p:sp>
      <p:grpSp>
        <p:nvGrpSpPr>
          <p:cNvPr id="280" name="Google Shape;280;p18"/>
          <p:cNvGrpSpPr/>
          <p:nvPr/>
        </p:nvGrpSpPr>
        <p:grpSpPr>
          <a:xfrm>
            <a:off x="108408787" y="107280071"/>
            <a:ext cx="896937" cy="374650"/>
            <a:chOff x="20473987" y="19345275"/>
            <a:chExt cx="897255" cy="374332"/>
          </a:xfrm>
        </p:grpSpPr>
        <p:sp>
          <p:nvSpPr>
            <p:cNvPr id="281" name="Google Shape;281;p18"/>
            <p:cNvSpPr/>
            <p:nvPr/>
          </p:nvSpPr>
          <p:spPr>
            <a:xfrm rot="5400000">
              <a:off x="20735449" y="19083814"/>
              <a:ext cx="374332" cy="897255"/>
            </a:xfrm>
            <a:prstGeom prst="upArrow">
              <a:avLst>
                <a:gd name="adj1" fmla="val 7756"/>
                <a:gd name="adj2" fmla="val 50000"/>
              </a:avLst>
            </a:prstGeom>
            <a:noFill/>
            <a:ln w="12700" cap="flat" cmpd="sng">
              <a:solidFill>
                <a:srgbClr val="000000"/>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2" name="Google Shape;282;p18"/>
            <p:cNvSpPr txBox="1"/>
            <p:nvPr/>
          </p:nvSpPr>
          <p:spPr>
            <a:xfrm>
              <a:off x="20547570" y="19431000"/>
              <a:ext cx="788670" cy="20574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INCLUDES</a:t>
              </a:r>
              <a:endParaRPr sz="1400" b="0" i="0" u="none" strike="noStrike" cap="none">
                <a:solidFill>
                  <a:srgbClr val="000000"/>
                </a:solidFill>
                <a:latin typeface="Arial"/>
                <a:ea typeface="Arial"/>
                <a:cs typeface="Arial"/>
                <a:sym typeface="Arial"/>
              </a:endParaRPr>
            </a:p>
          </p:txBody>
        </p:sp>
      </p:grpSp>
      <p:grpSp>
        <p:nvGrpSpPr>
          <p:cNvPr id="283" name="Google Shape;283;p18"/>
          <p:cNvGrpSpPr/>
          <p:nvPr/>
        </p:nvGrpSpPr>
        <p:grpSpPr>
          <a:xfrm rot="1200000">
            <a:off x="107594403" y="108565950"/>
            <a:ext cx="896937" cy="374650"/>
            <a:chOff x="20173984" y="21116458"/>
            <a:chExt cx="897255" cy="374332"/>
          </a:xfrm>
        </p:grpSpPr>
        <p:sp>
          <p:nvSpPr>
            <p:cNvPr id="284" name="Google Shape;284;p18"/>
            <p:cNvSpPr/>
            <p:nvPr/>
          </p:nvSpPr>
          <p:spPr>
            <a:xfrm rot="5400000">
              <a:off x="20435446" y="20854996"/>
              <a:ext cx="374332" cy="897255"/>
            </a:xfrm>
            <a:prstGeom prst="upArrow">
              <a:avLst>
                <a:gd name="adj1" fmla="val 7756"/>
                <a:gd name="adj2" fmla="val 50000"/>
              </a:avLst>
            </a:prstGeom>
            <a:noFill/>
            <a:ln w="12700" cap="flat" cmpd="sng">
              <a:solidFill>
                <a:srgbClr val="000000"/>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5" name="Google Shape;285;p18"/>
            <p:cNvSpPr txBox="1"/>
            <p:nvPr/>
          </p:nvSpPr>
          <p:spPr>
            <a:xfrm>
              <a:off x="20247564" y="21204559"/>
              <a:ext cx="788670" cy="20574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INCLUDES</a:t>
              </a:r>
              <a:endParaRPr sz="1400" b="0" i="0" u="none" strike="noStrike" cap="none">
                <a:solidFill>
                  <a:srgbClr val="000000"/>
                </a:solidFill>
                <a:latin typeface="Arial"/>
                <a:ea typeface="Arial"/>
                <a:cs typeface="Arial"/>
                <a:sym typeface="Arial"/>
              </a:endParaRPr>
            </a:p>
          </p:txBody>
        </p:sp>
      </p:grpSp>
      <p:sp>
        <p:nvSpPr>
          <p:cNvPr id="286" name="Google Shape;286;p18"/>
          <p:cNvSpPr txBox="1"/>
          <p:nvPr/>
        </p:nvSpPr>
        <p:spPr>
          <a:xfrm>
            <a:off x="112328325" y="107251500"/>
            <a:ext cx="1438275" cy="1600200"/>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9000"/>
              <a:buFont typeface="Times New Roman"/>
              <a:buNone/>
            </a:pPr>
            <a:r>
              <a:rPr lang="en-US" sz="9000" b="0" i="0" u="none" strike="noStrike" cap="none">
                <a:solidFill>
                  <a:srgbClr val="000000"/>
                </a:solidFill>
                <a:latin typeface="Times New Roman"/>
                <a:ea typeface="Times New Roman"/>
                <a:cs typeface="Times New Roman"/>
                <a:sym typeface="Times New Roman"/>
              </a:rPr>
              <a:t>}</a:t>
            </a:r>
            <a:endParaRPr sz="1400" b="0" i="0" u="none" strike="noStrike" cap="none">
              <a:solidFill>
                <a:srgbClr val="000000"/>
              </a:solidFill>
              <a:latin typeface="Arial"/>
              <a:ea typeface="Arial"/>
              <a:cs typeface="Arial"/>
              <a:sym typeface="Arial"/>
            </a:endParaRPr>
          </a:p>
        </p:txBody>
      </p:sp>
      <p:sp>
        <p:nvSpPr>
          <p:cNvPr id="287" name="Google Shape;287;p18"/>
          <p:cNvSpPr txBox="1"/>
          <p:nvPr/>
        </p:nvSpPr>
        <p:spPr>
          <a:xfrm>
            <a:off x="112852200" y="107708700"/>
            <a:ext cx="914400" cy="62865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Total Value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$555.00</a:t>
            </a:r>
            <a:endParaRPr sz="1400" b="0" i="0" u="none" strike="noStrike" cap="none">
              <a:solidFill>
                <a:srgbClr val="000000"/>
              </a:solidFill>
              <a:latin typeface="Arial"/>
              <a:ea typeface="Arial"/>
              <a:cs typeface="Arial"/>
              <a:sym typeface="Arial"/>
            </a:endParaRPr>
          </a:p>
        </p:txBody>
      </p:sp>
      <p:sp>
        <p:nvSpPr>
          <p:cNvPr id="288" name="Google Shape;288;p18"/>
          <p:cNvSpPr txBox="1"/>
          <p:nvPr/>
        </p:nvSpPr>
        <p:spPr>
          <a:xfrm>
            <a:off x="107365800" y="105994200"/>
            <a:ext cx="6858000" cy="114300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Business Acceleration System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Fast Track $99 Initial Amount + $25 Month POL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Standard $199 Initial Amount</a:t>
            </a:r>
            <a:endParaRPr sz="1400" b="0" i="0" u="none" strike="noStrike" cap="none">
              <a:solidFill>
                <a:srgbClr val="000000"/>
              </a:solidFill>
              <a:latin typeface="Arial"/>
              <a:ea typeface="Arial"/>
              <a:cs typeface="Arial"/>
              <a:sym typeface="Arial"/>
            </a:endParaRPr>
          </a:p>
        </p:txBody>
      </p:sp>
      <p:sp>
        <p:nvSpPr>
          <p:cNvPr id="289" name="Google Shape;289;p18"/>
          <p:cNvSpPr txBox="1"/>
          <p:nvPr/>
        </p:nvSpPr>
        <p:spPr>
          <a:xfrm>
            <a:off x="111137700" y="109308900"/>
            <a:ext cx="3128962" cy="6067425"/>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4. Skill Development</a:t>
            </a: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Phone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Presentation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Getting Referrals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FNA Training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Closing Skills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Completing Forms/Applications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Follow-Up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PDA/Turbo Apps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Morningstar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5. Field Trainers Development</a:t>
            </a:r>
            <a:endParaRPr sz="12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Advanced Presentation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Cross-Selling of Products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Tap-Root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Overlapping Leadership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6. Business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Time Management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CallAtlanta/POL</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Bonus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EPN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Organizing Your Office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Communication/Processing Systems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(Information Flow)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7. Leadership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Communication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Vision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Goal Setting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Motivation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Personal Development</a:t>
            </a:r>
            <a:endParaRPr sz="1400" b="0" i="0" u="none" strike="noStrike" cap="none">
              <a:solidFill>
                <a:srgbClr val="000000"/>
              </a:solidFill>
              <a:latin typeface="Arial"/>
              <a:ea typeface="Arial"/>
              <a:cs typeface="Arial"/>
              <a:sym typeface="Arial"/>
            </a:endParaRPr>
          </a:p>
        </p:txBody>
      </p:sp>
      <p:grpSp>
        <p:nvGrpSpPr>
          <p:cNvPr id="290" name="Google Shape;290;p18"/>
          <p:cNvGrpSpPr/>
          <p:nvPr/>
        </p:nvGrpSpPr>
        <p:grpSpPr>
          <a:xfrm>
            <a:off x="107365800" y="115166775"/>
            <a:ext cx="6858000" cy="400050"/>
            <a:chOff x="19431000" y="27231975"/>
            <a:chExt cx="6858000" cy="400050"/>
          </a:xfrm>
        </p:grpSpPr>
        <p:sp>
          <p:nvSpPr>
            <p:cNvPr id="291" name="Google Shape;291;p18"/>
            <p:cNvSpPr txBox="1"/>
            <p:nvPr/>
          </p:nvSpPr>
          <p:spPr>
            <a:xfrm>
              <a:off x="19431000" y="27289125"/>
              <a:ext cx="2400300" cy="320040"/>
            </a:xfrm>
            <a:prstGeom prst="rect">
              <a:avLst/>
            </a:prstGeom>
            <a:solidFill>
              <a:srgbClr val="FFFFFF"/>
            </a:solid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strike="noStrike" cap="none">
                  <a:solidFill>
                    <a:srgbClr val="000000"/>
                  </a:solidFill>
                  <a:latin typeface="Times New Roman"/>
                  <a:ea typeface="Times New Roman"/>
                  <a:cs typeface="Times New Roman"/>
                  <a:sym typeface="Times New Roman"/>
                </a:rPr>
                <a:t>For educational and training purposes only.  </a:t>
              </a:r>
              <a:endParaRPr sz="1400" b="0" i="0" u="none" strike="noStrike" cap="none">
                <a:solidFill>
                  <a:srgbClr val="000000"/>
                </a:solidFill>
                <a:latin typeface="Arial"/>
                <a:ea typeface="Arial"/>
                <a:cs typeface="Arial"/>
                <a:sym typeface="Arial"/>
              </a:endParaRPr>
            </a:p>
          </p:txBody>
        </p:sp>
        <p:sp>
          <p:nvSpPr>
            <p:cNvPr id="292" name="Google Shape;292;p18"/>
            <p:cNvSpPr txBox="1"/>
            <p:nvPr/>
          </p:nvSpPr>
          <p:spPr>
            <a:xfrm>
              <a:off x="26003250" y="27231975"/>
              <a:ext cx="285750" cy="400050"/>
            </a:xfrm>
            <a:prstGeom prst="rect">
              <a:avLst/>
            </a:prstGeom>
            <a:solidFill>
              <a:srgbClr val="FFFFFF"/>
            </a:solid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7</a:t>
              </a:r>
              <a:endParaRPr sz="1400" b="0" i="0" u="none" strike="noStrike" cap="none">
                <a:solidFill>
                  <a:srgbClr val="000000"/>
                </a:solidFill>
                <a:latin typeface="Arial"/>
                <a:ea typeface="Arial"/>
                <a:cs typeface="Arial"/>
                <a:sym typeface="Arial"/>
              </a:endParaRPr>
            </a:p>
          </p:txBody>
        </p:sp>
      </p:grpSp>
      <p:sp>
        <p:nvSpPr>
          <p:cNvPr id="293" name="Google Shape;293;p18"/>
          <p:cNvSpPr txBox="1"/>
          <p:nvPr/>
        </p:nvSpPr>
        <p:spPr>
          <a:xfrm>
            <a:off x="113080800" y="115252500"/>
            <a:ext cx="800100" cy="2286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strike="noStrike" cap="none">
                <a:solidFill>
                  <a:srgbClr val="000000"/>
                </a:solidFill>
                <a:latin typeface="Times New Roman"/>
                <a:ea typeface="Times New Roman"/>
                <a:cs typeface="Times New Roman"/>
                <a:sym typeface="Times New Roman"/>
              </a:rPr>
              <a:t>Version 3</a:t>
            </a:r>
            <a:endParaRPr sz="1400" b="0" i="0" u="none" strike="noStrike" cap="none">
              <a:solidFill>
                <a:srgbClr val="000000"/>
              </a:solidFill>
              <a:latin typeface="Arial"/>
              <a:ea typeface="Arial"/>
              <a:cs typeface="Arial"/>
              <a:sym typeface="Arial"/>
            </a:endParaRPr>
          </a:p>
        </p:txBody>
      </p:sp>
      <p:grpSp>
        <p:nvGrpSpPr>
          <p:cNvPr id="294" name="Google Shape;294;p18"/>
          <p:cNvGrpSpPr/>
          <p:nvPr/>
        </p:nvGrpSpPr>
        <p:grpSpPr>
          <a:xfrm>
            <a:off x="107365806" y="105994200"/>
            <a:ext cx="6900862" cy="9572625"/>
            <a:chOff x="106756200" y="105384600"/>
            <a:chExt cx="6900863" cy="9572625"/>
          </a:xfrm>
        </p:grpSpPr>
        <p:sp>
          <p:nvSpPr>
            <p:cNvPr id="295" name="Google Shape;295;p18"/>
            <p:cNvSpPr txBox="1"/>
            <p:nvPr/>
          </p:nvSpPr>
          <p:spPr>
            <a:xfrm>
              <a:off x="106756200" y="106413300"/>
              <a:ext cx="6858000" cy="8129588"/>
            </a:xfrm>
            <a:prstGeom prst="rect">
              <a:avLst/>
            </a:prstGeom>
            <a:noFill/>
            <a:ln w="12700" cap="flat" cmpd="sng">
              <a:solidFill>
                <a:srgbClr val="000000"/>
              </a:solidFill>
              <a:prstDash val="solid"/>
              <a:miter lim="800000"/>
              <a:headEnd type="none" w="sm" len="sm"/>
              <a:tailEnd type="none" w="sm" len="sm"/>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6" name="Google Shape;296;p18"/>
            <p:cNvSpPr txBox="1"/>
            <p:nvPr/>
          </p:nvSpPr>
          <p:spPr>
            <a:xfrm>
              <a:off x="106756200" y="108699300"/>
              <a:ext cx="3686175" cy="6067425"/>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1. Fundamental Series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Orientation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Prospecting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Approach</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Presentation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Follow Up</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Start Up</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Referrals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FNA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Insurance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Securities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Mortgage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Long Term Care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Variable Annuity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PLPP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2. Field Training</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Access to a Certified Field Trainer</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Client Development – Using the FNA</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Market Development Directory</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Team Building</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Using POL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3.  Advanced Training Boot Camps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Market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Insurance Level 1 &amp; 2</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Securities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Loans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Long Term Care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Variable Annuity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Recruiting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FNA</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Presentations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7" name="Google Shape;297;p18"/>
            <p:cNvSpPr txBox="1"/>
            <p:nvPr/>
          </p:nvSpPr>
          <p:spPr>
            <a:xfrm>
              <a:off x="107213400" y="106413300"/>
              <a:ext cx="5943600" cy="2286000"/>
            </a:xfrm>
            <a:prstGeom prst="rect">
              <a:avLst/>
            </a:prstGeom>
            <a:noFill/>
            <a:ln>
              <a:noFill/>
            </a:ln>
          </p:spPr>
          <p:txBody>
            <a:bodyPr spcFirstLastPara="1" wrap="square" lIns="36175" tIns="73025" rIns="36175" bIns="3617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 Life &amp; Health License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Calibri"/>
                <a:buNone/>
              </a:pPr>
              <a:endParaRPr sz="1000" b="1"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PFS Processing Fee	</a:t>
              </a:r>
              <a:r>
                <a:rPr lang="en-US" sz="1200" b="1" i="0" u="none" strike="noStrike" cap="none">
                  <a:solidFill>
                    <a:srgbClr val="000000"/>
                  </a:solidFill>
                  <a:latin typeface="Arial"/>
                  <a:ea typeface="Arial"/>
                  <a:cs typeface="Arial"/>
                  <a:sym typeface="Arial"/>
                </a:rPr>
                <a:t>$40.00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PFSU 40-Hour School	</a:t>
              </a:r>
              <a:r>
                <a:rPr lang="en-US" sz="1200" b="1" i="0" u="none" strike="noStrike" cap="none">
                  <a:solidFill>
                    <a:srgbClr val="000000"/>
                  </a:solidFill>
                  <a:latin typeface="Arial"/>
                  <a:ea typeface="Arial"/>
                  <a:cs typeface="Arial"/>
                  <a:sym typeface="Arial"/>
                </a:rPr>
                <a:t>$350.00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Georgia State Exam	</a:t>
              </a:r>
              <a:r>
                <a:rPr lang="en-US" sz="1200" b="1" i="0" u="none" strike="noStrike" cap="none">
                  <a:solidFill>
                    <a:srgbClr val="000000"/>
                  </a:solidFill>
                  <a:latin typeface="Arial"/>
                  <a:ea typeface="Arial"/>
                  <a:cs typeface="Arial"/>
                  <a:sym typeface="Arial"/>
                </a:rPr>
                <a:t>$90.00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1-Year Georgia License	</a:t>
              </a:r>
              <a:r>
                <a:rPr lang="en-US" sz="1200" b="1" i="0" u="none" strike="noStrike" cap="none">
                  <a:solidFill>
                    <a:srgbClr val="000000"/>
                  </a:solidFill>
                  <a:latin typeface="Arial"/>
                  <a:ea typeface="Arial"/>
                  <a:cs typeface="Arial"/>
                  <a:sym typeface="Arial"/>
                </a:rPr>
                <a:t>$75.00 Value</a:t>
              </a:r>
              <a:endParaRPr sz="12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1" i="0" u="none" strike="noStrike" cap="none">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Georgia Temporary License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Calibri"/>
                <a:buNone/>
              </a:pPr>
              <a:endParaRPr sz="2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PFS Education Center</a:t>
              </a:r>
              <a:endParaRPr sz="1400" b="0" i="0" u="none" strike="noStrike" cap="none">
                <a:solidFill>
                  <a:srgbClr val="000000"/>
                </a:solidFill>
                <a:latin typeface="Arial"/>
                <a:ea typeface="Arial"/>
                <a:cs typeface="Arial"/>
                <a:sym typeface="Arial"/>
              </a:endParaRPr>
            </a:p>
          </p:txBody>
        </p:sp>
        <p:grpSp>
          <p:nvGrpSpPr>
            <p:cNvPr id="298" name="Google Shape;298;p18"/>
            <p:cNvGrpSpPr/>
            <p:nvPr/>
          </p:nvGrpSpPr>
          <p:grpSpPr>
            <a:xfrm>
              <a:off x="107799187" y="106670475"/>
              <a:ext cx="897255" cy="374332"/>
              <a:chOff x="20473987" y="19345275"/>
              <a:chExt cx="897255" cy="374332"/>
            </a:xfrm>
          </p:grpSpPr>
          <p:sp>
            <p:nvSpPr>
              <p:cNvPr id="299" name="Google Shape;299;p18"/>
              <p:cNvSpPr/>
              <p:nvPr/>
            </p:nvSpPr>
            <p:spPr>
              <a:xfrm rot="5400000">
                <a:off x="20735449" y="19083814"/>
                <a:ext cx="374332" cy="897255"/>
              </a:xfrm>
              <a:prstGeom prst="upArrow">
                <a:avLst>
                  <a:gd name="adj1" fmla="val 7756"/>
                  <a:gd name="adj2" fmla="val 50000"/>
                </a:avLst>
              </a:prstGeom>
              <a:noFill/>
              <a:ln w="12700" cap="flat" cmpd="sng">
                <a:solidFill>
                  <a:srgbClr val="000000"/>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0" name="Google Shape;300;p18"/>
              <p:cNvSpPr txBox="1"/>
              <p:nvPr/>
            </p:nvSpPr>
            <p:spPr>
              <a:xfrm>
                <a:off x="20547570" y="19431000"/>
                <a:ext cx="788670" cy="20574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INCLUDES</a:t>
                </a:r>
                <a:endParaRPr sz="1400" b="0" i="0" u="none" strike="noStrike" cap="none">
                  <a:solidFill>
                    <a:srgbClr val="000000"/>
                  </a:solidFill>
                  <a:latin typeface="Arial"/>
                  <a:ea typeface="Arial"/>
                  <a:cs typeface="Arial"/>
                  <a:sym typeface="Arial"/>
                </a:endParaRPr>
              </a:p>
            </p:txBody>
          </p:sp>
        </p:grpSp>
        <p:grpSp>
          <p:nvGrpSpPr>
            <p:cNvPr id="301" name="Google Shape;301;p18"/>
            <p:cNvGrpSpPr/>
            <p:nvPr/>
          </p:nvGrpSpPr>
          <p:grpSpPr>
            <a:xfrm rot="1200000">
              <a:off x="106984801" y="107956347"/>
              <a:ext cx="897255" cy="374332"/>
              <a:chOff x="20173984" y="21116458"/>
              <a:chExt cx="897255" cy="374332"/>
            </a:xfrm>
          </p:grpSpPr>
          <p:sp>
            <p:nvSpPr>
              <p:cNvPr id="302" name="Google Shape;302;p18"/>
              <p:cNvSpPr/>
              <p:nvPr/>
            </p:nvSpPr>
            <p:spPr>
              <a:xfrm rot="5400000">
                <a:off x="20435446" y="20854996"/>
                <a:ext cx="374332" cy="897255"/>
              </a:xfrm>
              <a:prstGeom prst="upArrow">
                <a:avLst>
                  <a:gd name="adj1" fmla="val 7756"/>
                  <a:gd name="adj2" fmla="val 50000"/>
                </a:avLst>
              </a:prstGeom>
              <a:noFill/>
              <a:ln w="12700" cap="flat" cmpd="sng">
                <a:solidFill>
                  <a:srgbClr val="000000"/>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3" name="Google Shape;303;p18"/>
              <p:cNvSpPr txBox="1"/>
              <p:nvPr/>
            </p:nvSpPr>
            <p:spPr>
              <a:xfrm>
                <a:off x="20247564" y="21204559"/>
                <a:ext cx="788670" cy="20574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INCLUDES</a:t>
                </a:r>
                <a:endParaRPr sz="1400" b="0" i="0" u="none" strike="noStrike" cap="none">
                  <a:solidFill>
                    <a:srgbClr val="000000"/>
                  </a:solidFill>
                  <a:latin typeface="Arial"/>
                  <a:ea typeface="Arial"/>
                  <a:cs typeface="Arial"/>
                  <a:sym typeface="Arial"/>
                </a:endParaRPr>
              </a:p>
            </p:txBody>
          </p:sp>
        </p:grpSp>
        <p:sp>
          <p:nvSpPr>
            <p:cNvPr id="304" name="Google Shape;304;p18"/>
            <p:cNvSpPr txBox="1"/>
            <p:nvPr/>
          </p:nvSpPr>
          <p:spPr>
            <a:xfrm>
              <a:off x="111718725" y="106641900"/>
              <a:ext cx="1438275" cy="1600200"/>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9000"/>
                <a:buFont typeface="Times New Roman"/>
                <a:buNone/>
              </a:pPr>
              <a:r>
                <a:rPr lang="en-US" sz="9000" b="0" i="0" u="none" strike="noStrike" cap="none">
                  <a:solidFill>
                    <a:srgbClr val="000000"/>
                  </a:solidFill>
                  <a:latin typeface="Times New Roman"/>
                  <a:ea typeface="Times New Roman"/>
                  <a:cs typeface="Times New Roman"/>
                  <a:sym typeface="Times New Roman"/>
                </a:rPr>
                <a:t>}</a:t>
              </a:r>
              <a:endParaRPr sz="1400" b="0" i="0" u="none" strike="noStrike" cap="none">
                <a:solidFill>
                  <a:srgbClr val="000000"/>
                </a:solidFill>
                <a:latin typeface="Arial"/>
                <a:ea typeface="Arial"/>
                <a:cs typeface="Arial"/>
                <a:sym typeface="Arial"/>
              </a:endParaRPr>
            </a:p>
          </p:txBody>
        </p:sp>
        <p:sp>
          <p:nvSpPr>
            <p:cNvPr id="305" name="Google Shape;305;p18"/>
            <p:cNvSpPr txBox="1"/>
            <p:nvPr/>
          </p:nvSpPr>
          <p:spPr>
            <a:xfrm>
              <a:off x="112242600" y="107099100"/>
              <a:ext cx="914400" cy="62865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Total Value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$555.00</a:t>
              </a:r>
              <a:endParaRPr sz="1400" b="0" i="0" u="none" strike="noStrike" cap="none">
                <a:solidFill>
                  <a:srgbClr val="000000"/>
                </a:solidFill>
                <a:latin typeface="Arial"/>
                <a:ea typeface="Arial"/>
                <a:cs typeface="Arial"/>
                <a:sym typeface="Arial"/>
              </a:endParaRPr>
            </a:p>
          </p:txBody>
        </p:sp>
        <p:sp>
          <p:nvSpPr>
            <p:cNvPr id="306" name="Google Shape;306;p18"/>
            <p:cNvSpPr txBox="1"/>
            <p:nvPr/>
          </p:nvSpPr>
          <p:spPr>
            <a:xfrm>
              <a:off x="106756200" y="105384600"/>
              <a:ext cx="6858000" cy="114300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Business Acceleration System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Fast Track $99 Initial Amount + $25 Month POL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Standard $199 Initial Amount</a:t>
              </a:r>
              <a:endParaRPr sz="1400" b="0" i="0" u="none" strike="noStrike" cap="none">
                <a:solidFill>
                  <a:srgbClr val="000000"/>
                </a:solidFill>
                <a:latin typeface="Arial"/>
                <a:ea typeface="Arial"/>
                <a:cs typeface="Arial"/>
                <a:sym typeface="Arial"/>
              </a:endParaRPr>
            </a:p>
          </p:txBody>
        </p:sp>
        <p:sp>
          <p:nvSpPr>
            <p:cNvPr id="307" name="Google Shape;307;p18"/>
            <p:cNvSpPr txBox="1"/>
            <p:nvPr/>
          </p:nvSpPr>
          <p:spPr>
            <a:xfrm>
              <a:off x="110528100" y="108699300"/>
              <a:ext cx="3128963" cy="6067425"/>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4. Skill Development</a:t>
              </a: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Phone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Presentation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Getting Referrals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FNA Training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Closing Skills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Completing Forms/Applications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Follow-Up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PDA/Turbo Apps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Morningstar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5. Field Trainers Development</a:t>
              </a:r>
              <a:endParaRPr sz="12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Advanced Presentation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Cross-Selling of Products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Tap-Root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Overlapping Leadership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6. Business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Time Management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CallAtlanta/POL</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Bonus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EPN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Organizing Your Office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Communication/Processing Systems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(Information Flow)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7. Leadership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Communication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Vision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Goal Setting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Motivation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Personal Development</a:t>
              </a:r>
              <a:endParaRPr sz="1400" b="0" i="0" u="none" strike="noStrike" cap="none">
                <a:solidFill>
                  <a:srgbClr val="000000"/>
                </a:solidFill>
                <a:latin typeface="Arial"/>
                <a:ea typeface="Arial"/>
                <a:cs typeface="Arial"/>
                <a:sym typeface="Arial"/>
              </a:endParaRPr>
            </a:p>
          </p:txBody>
        </p:sp>
        <p:grpSp>
          <p:nvGrpSpPr>
            <p:cNvPr id="308" name="Google Shape;308;p18"/>
            <p:cNvGrpSpPr/>
            <p:nvPr/>
          </p:nvGrpSpPr>
          <p:grpSpPr>
            <a:xfrm>
              <a:off x="106756200" y="114557175"/>
              <a:ext cx="6858000" cy="400050"/>
              <a:chOff x="19431000" y="27231975"/>
              <a:chExt cx="6858000" cy="400050"/>
            </a:xfrm>
          </p:grpSpPr>
          <p:sp>
            <p:nvSpPr>
              <p:cNvPr id="309" name="Google Shape;309;p18"/>
              <p:cNvSpPr txBox="1"/>
              <p:nvPr/>
            </p:nvSpPr>
            <p:spPr>
              <a:xfrm>
                <a:off x="19431000" y="27289125"/>
                <a:ext cx="2400300" cy="320040"/>
              </a:xfrm>
              <a:prstGeom prst="rect">
                <a:avLst/>
              </a:prstGeom>
              <a:solidFill>
                <a:srgbClr val="FFFFFF"/>
              </a:solid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strike="noStrike" cap="none">
                    <a:solidFill>
                      <a:srgbClr val="000000"/>
                    </a:solidFill>
                    <a:latin typeface="Times New Roman"/>
                    <a:ea typeface="Times New Roman"/>
                    <a:cs typeface="Times New Roman"/>
                    <a:sym typeface="Times New Roman"/>
                  </a:rPr>
                  <a:t>For educational and training purposes only.  </a:t>
                </a:r>
                <a:endParaRPr sz="1400" b="0" i="0" u="none" strike="noStrike" cap="none">
                  <a:solidFill>
                    <a:srgbClr val="000000"/>
                  </a:solidFill>
                  <a:latin typeface="Arial"/>
                  <a:ea typeface="Arial"/>
                  <a:cs typeface="Arial"/>
                  <a:sym typeface="Arial"/>
                </a:endParaRPr>
              </a:p>
            </p:txBody>
          </p:sp>
          <p:sp>
            <p:nvSpPr>
              <p:cNvPr id="310" name="Google Shape;310;p18"/>
              <p:cNvSpPr txBox="1"/>
              <p:nvPr/>
            </p:nvSpPr>
            <p:spPr>
              <a:xfrm>
                <a:off x="26003250" y="27231975"/>
                <a:ext cx="285750" cy="400050"/>
              </a:xfrm>
              <a:prstGeom prst="rect">
                <a:avLst/>
              </a:prstGeom>
              <a:solidFill>
                <a:srgbClr val="FFFFFF"/>
              </a:solid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7</a:t>
                </a:r>
                <a:endParaRPr sz="1400" b="0" i="0" u="none" strike="noStrike" cap="none">
                  <a:solidFill>
                    <a:srgbClr val="000000"/>
                  </a:solidFill>
                  <a:latin typeface="Arial"/>
                  <a:ea typeface="Arial"/>
                  <a:cs typeface="Arial"/>
                  <a:sym typeface="Arial"/>
                </a:endParaRPr>
              </a:p>
            </p:txBody>
          </p:sp>
        </p:grpSp>
        <p:sp>
          <p:nvSpPr>
            <p:cNvPr id="311" name="Google Shape;311;p18"/>
            <p:cNvSpPr txBox="1"/>
            <p:nvPr/>
          </p:nvSpPr>
          <p:spPr>
            <a:xfrm>
              <a:off x="112471200" y="114642900"/>
              <a:ext cx="800100" cy="2286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strike="noStrike" cap="none">
                  <a:solidFill>
                    <a:srgbClr val="000000"/>
                  </a:solidFill>
                  <a:latin typeface="Times New Roman"/>
                  <a:ea typeface="Times New Roman"/>
                  <a:cs typeface="Times New Roman"/>
                  <a:sym typeface="Times New Roman"/>
                </a:rPr>
                <a:t>Version 3</a:t>
              </a:r>
              <a:endParaRPr sz="1400" b="0" i="0" u="none" strike="noStrike" cap="none">
                <a:solidFill>
                  <a:srgbClr val="000000"/>
                </a:solidFill>
                <a:latin typeface="Arial"/>
                <a:ea typeface="Arial"/>
                <a:cs typeface="Arial"/>
                <a:sym typeface="Arial"/>
              </a:endParaRPr>
            </a:p>
          </p:txBody>
        </p:sp>
      </p:grpSp>
      <p:grpSp>
        <p:nvGrpSpPr>
          <p:cNvPr id="312" name="Google Shape;312;p18"/>
          <p:cNvGrpSpPr/>
          <p:nvPr/>
        </p:nvGrpSpPr>
        <p:grpSpPr>
          <a:xfrm>
            <a:off x="107518206" y="106146600"/>
            <a:ext cx="6900862" cy="9572625"/>
            <a:chOff x="106756200" y="105384600"/>
            <a:chExt cx="6900863" cy="9572625"/>
          </a:xfrm>
        </p:grpSpPr>
        <p:sp>
          <p:nvSpPr>
            <p:cNvPr id="313" name="Google Shape;313;p18"/>
            <p:cNvSpPr txBox="1"/>
            <p:nvPr/>
          </p:nvSpPr>
          <p:spPr>
            <a:xfrm>
              <a:off x="106756200" y="106413300"/>
              <a:ext cx="6858000" cy="8129588"/>
            </a:xfrm>
            <a:prstGeom prst="rect">
              <a:avLst/>
            </a:prstGeom>
            <a:noFill/>
            <a:ln w="12700" cap="flat" cmpd="sng">
              <a:solidFill>
                <a:srgbClr val="000000"/>
              </a:solidFill>
              <a:prstDash val="solid"/>
              <a:miter lim="800000"/>
              <a:headEnd type="none" w="sm" len="sm"/>
              <a:tailEnd type="none" w="sm" len="sm"/>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4" name="Google Shape;314;p18"/>
            <p:cNvSpPr txBox="1"/>
            <p:nvPr/>
          </p:nvSpPr>
          <p:spPr>
            <a:xfrm>
              <a:off x="106756200" y="108699300"/>
              <a:ext cx="3686175" cy="6067425"/>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1. Fundamental Series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Orientation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Prospecting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Approach</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Presentation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Follow Up</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Start Up</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Referrals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FNA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Insurance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Securities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Mortgage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Long Term Care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Variable Annuity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PLPP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2. Field Training</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Access to a Certified Field Trainer</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Client Development – Using the FNA</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Market Development Directory</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Team Building</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Using POL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3.  Advanced Training Boot Camps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Market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Insurance Level 1 &amp; 2</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Securities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Loans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Long Term Care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Variable Annuity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Recruiting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FNA</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Presentations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15" name="Google Shape;315;p18"/>
            <p:cNvSpPr txBox="1"/>
            <p:nvPr/>
          </p:nvSpPr>
          <p:spPr>
            <a:xfrm>
              <a:off x="107213400" y="106413300"/>
              <a:ext cx="5943600" cy="2286000"/>
            </a:xfrm>
            <a:prstGeom prst="rect">
              <a:avLst/>
            </a:prstGeom>
            <a:noFill/>
            <a:ln>
              <a:noFill/>
            </a:ln>
          </p:spPr>
          <p:txBody>
            <a:bodyPr spcFirstLastPara="1" wrap="square" lIns="36175" tIns="73025" rIns="36175" bIns="3617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 Life &amp; Health License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Calibri"/>
                <a:buNone/>
              </a:pPr>
              <a:endParaRPr sz="1000" b="1"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PFS Processing Fee	</a:t>
              </a:r>
              <a:r>
                <a:rPr lang="en-US" sz="1200" b="1" i="0" u="none" strike="noStrike" cap="none">
                  <a:solidFill>
                    <a:srgbClr val="000000"/>
                  </a:solidFill>
                  <a:latin typeface="Arial"/>
                  <a:ea typeface="Arial"/>
                  <a:cs typeface="Arial"/>
                  <a:sym typeface="Arial"/>
                </a:rPr>
                <a:t>$40.00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PFSU 40-Hour School	</a:t>
              </a:r>
              <a:r>
                <a:rPr lang="en-US" sz="1200" b="1" i="0" u="none" strike="noStrike" cap="none">
                  <a:solidFill>
                    <a:srgbClr val="000000"/>
                  </a:solidFill>
                  <a:latin typeface="Arial"/>
                  <a:ea typeface="Arial"/>
                  <a:cs typeface="Arial"/>
                  <a:sym typeface="Arial"/>
                </a:rPr>
                <a:t>$350.00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Georgia State Exam	</a:t>
              </a:r>
              <a:r>
                <a:rPr lang="en-US" sz="1200" b="1" i="0" u="none" strike="noStrike" cap="none">
                  <a:solidFill>
                    <a:srgbClr val="000000"/>
                  </a:solidFill>
                  <a:latin typeface="Arial"/>
                  <a:ea typeface="Arial"/>
                  <a:cs typeface="Arial"/>
                  <a:sym typeface="Arial"/>
                </a:rPr>
                <a:t>$90.00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1-Year Georgia License	</a:t>
              </a:r>
              <a:r>
                <a:rPr lang="en-US" sz="1200" b="1" i="0" u="none" strike="noStrike" cap="none">
                  <a:solidFill>
                    <a:srgbClr val="000000"/>
                  </a:solidFill>
                  <a:latin typeface="Arial"/>
                  <a:ea typeface="Arial"/>
                  <a:cs typeface="Arial"/>
                  <a:sym typeface="Arial"/>
                </a:rPr>
                <a:t>$75.00 Value</a:t>
              </a:r>
              <a:endParaRPr sz="12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1" i="0" u="none" strike="noStrike" cap="none">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Georgia Temporary License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Calibri"/>
                <a:buNone/>
              </a:pPr>
              <a:endParaRPr sz="2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PFS Education Center</a:t>
              </a:r>
              <a:endParaRPr sz="1400" b="0" i="0" u="none" strike="noStrike" cap="none">
                <a:solidFill>
                  <a:srgbClr val="000000"/>
                </a:solidFill>
                <a:latin typeface="Arial"/>
                <a:ea typeface="Arial"/>
                <a:cs typeface="Arial"/>
                <a:sym typeface="Arial"/>
              </a:endParaRPr>
            </a:p>
          </p:txBody>
        </p:sp>
        <p:grpSp>
          <p:nvGrpSpPr>
            <p:cNvPr id="316" name="Google Shape;316;p18"/>
            <p:cNvGrpSpPr/>
            <p:nvPr/>
          </p:nvGrpSpPr>
          <p:grpSpPr>
            <a:xfrm>
              <a:off x="107799187" y="106670475"/>
              <a:ext cx="897255" cy="374332"/>
              <a:chOff x="20473987" y="19345275"/>
              <a:chExt cx="897255" cy="374332"/>
            </a:xfrm>
          </p:grpSpPr>
          <p:sp>
            <p:nvSpPr>
              <p:cNvPr id="317" name="Google Shape;317;p18"/>
              <p:cNvSpPr/>
              <p:nvPr/>
            </p:nvSpPr>
            <p:spPr>
              <a:xfrm rot="5400000">
                <a:off x="20735449" y="19083814"/>
                <a:ext cx="374332" cy="897255"/>
              </a:xfrm>
              <a:prstGeom prst="upArrow">
                <a:avLst>
                  <a:gd name="adj1" fmla="val 7756"/>
                  <a:gd name="adj2" fmla="val 50000"/>
                </a:avLst>
              </a:prstGeom>
              <a:noFill/>
              <a:ln w="12700" cap="flat" cmpd="sng">
                <a:solidFill>
                  <a:srgbClr val="000000"/>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8" name="Google Shape;318;p18"/>
              <p:cNvSpPr txBox="1"/>
              <p:nvPr/>
            </p:nvSpPr>
            <p:spPr>
              <a:xfrm>
                <a:off x="20547570" y="19431000"/>
                <a:ext cx="788670" cy="20574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INCLUDES</a:t>
                </a:r>
                <a:endParaRPr sz="1400" b="0" i="0" u="none" strike="noStrike" cap="none">
                  <a:solidFill>
                    <a:srgbClr val="000000"/>
                  </a:solidFill>
                  <a:latin typeface="Arial"/>
                  <a:ea typeface="Arial"/>
                  <a:cs typeface="Arial"/>
                  <a:sym typeface="Arial"/>
                </a:endParaRPr>
              </a:p>
            </p:txBody>
          </p:sp>
        </p:grpSp>
        <p:grpSp>
          <p:nvGrpSpPr>
            <p:cNvPr id="319" name="Google Shape;319;p18"/>
            <p:cNvGrpSpPr/>
            <p:nvPr/>
          </p:nvGrpSpPr>
          <p:grpSpPr>
            <a:xfrm rot="1200000">
              <a:off x="106984801" y="107956347"/>
              <a:ext cx="897255" cy="374332"/>
              <a:chOff x="20173984" y="21116458"/>
              <a:chExt cx="897255" cy="374332"/>
            </a:xfrm>
          </p:grpSpPr>
          <p:sp>
            <p:nvSpPr>
              <p:cNvPr id="320" name="Google Shape;320;p18"/>
              <p:cNvSpPr/>
              <p:nvPr/>
            </p:nvSpPr>
            <p:spPr>
              <a:xfrm rot="5400000">
                <a:off x="20435446" y="20854996"/>
                <a:ext cx="374332" cy="897255"/>
              </a:xfrm>
              <a:prstGeom prst="upArrow">
                <a:avLst>
                  <a:gd name="adj1" fmla="val 7756"/>
                  <a:gd name="adj2" fmla="val 50000"/>
                </a:avLst>
              </a:prstGeom>
              <a:noFill/>
              <a:ln w="12700" cap="flat" cmpd="sng">
                <a:solidFill>
                  <a:srgbClr val="000000"/>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1" name="Google Shape;321;p18"/>
              <p:cNvSpPr txBox="1"/>
              <p:nvPr/>
            </p:nvSpPr>
            <p:spPr>
              <a:xfrm>
                <a:off x="20247564" y="21204559"/>
                <a:ext cx="788670" cy="20574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INCLUDES</a:t>
                </a:r>
                <a:endParaRPr sz="1400" b="0" i="0" u="none" strike="noStrike" cap="none">
                  <a:solidFill>
                    <a:srgbClr val="000000"/>
                  </a:solidFill>
                  <a:latin typeface="Arial"/>
                  <a:ea typeface="Arial"/>
                  <a:cs typeface="Arial"/>
                  <a:sym typeface="Arial"/>
                </a:endParaRPr>
              </a:p>
            </p:txBody>
          </p:sp>
        </p:grpSp>
        <p:sp>
          <p:nvSpPr>
            <p:cNvPr id="322" name="Google Shape;322;p18"/>
            <p:cNvSpPr txBox="1"/>
            <p:nvPr/>
          </p:nvSpPr>
          <p:spPr>
            <a:xfrm>
              <a:off x="111718725" y="106641900"/>
              <a:ext cx="1438275" cy="1600200"/>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9000"/>
                <a:buFont typeface="Times New Roman"/>
                <a:buNone/>
              </a:pPr>
              <a:r>
                <a:rPr lang="en-US" sz="9000" b="0" i="0" u="none" strike="noStrike" cap="none">
                  <a:solidFill>
                    <a:srgbClr val="000000"/>
                  </a:solidFill>
                  <a:latin typeface="Times New Roman"/>
                  <a:ea typeface="Times New Roman"/>
                  <a:cs typeface="Times New Roman"/>
                  <a:sym typeface="Times New Roman"/>
                </a:rPr>
                <a:t>}</a:t>
              </a:r>
              <a:endParaRPr sz="1400" b="0" i="0" u="none" strike="noStrike" cap="none">
                <a:solidFill>
                  <a:srgbClr val="000000"/>
                </a:solidFill>
                <a:latin typeface="Arial"/>
                <a:ea typeface="Arial"/>
                <a:cs typeface="Arial"/>
                <a:sym typeface="Arial"/>
              </a:endParaRPr>
            </a:p>
          </p:txBody>
        </p:sp>
        <p:sp>
          <p:nvSpPr>
            <p:cNvPr id="323" name="Google Shape;323;p18"/>
            <p:cNvSpPr txBox="1"/>
            <p:nvPr/>
          </p:nvSpPr>
          <p:spPr>
            <a:xfrm>
              <a:off x="112242600" y="107099100"/>
              <a:ext cx="914400" cy="62865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Total Value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$555.00</a:t>
              </a:r>
              <a:endParaRPr sz="1400" b="0" i="0" u="none" strike="noStrike" cap="none">
                <a:solidFill>
                  <a:srgbClr val="000000"/>
                </a:solidFill>
                <a:latin typeface="Arial"/>
                <a:ea typeface="Arial"/>
                <a:cs typeface="Arial"/>
                <a:sym typeface="Arial"/>
              </a:endParaRPr>
            </a:p>
          </p:txBody>
        </p:sp>
        <p:sp>
          <p:nvSpPr>
            <p:cNvPr id="324" name="Google Shape;324;p18"/>
            <p:cNvSpPr txBox="1"/>
            <p:nvPr/>
          </p:nvSpPr>
          <p:spPr>
            <a:xfrm>
              <a:off x="106756200" y="105384600"/>
              <a:ext cx="6858000" cy="114300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Business Acceleration System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Fast Track $99 Initial Amount + $25 Month POL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Standard $199 Initial Amount</a:t>
              </a:r>
              <a:endParaRPr sz="1400" b="0" i="0" u="none" strike="noStrike" cap="none">
                <a:solidFill>
                  <a:srgbClr val="000000"/>
                </a:solidFill>
                <a:latin typeface="Arial"/>
                <a:ea typeface="Arial"/>
                <a:cs typeface="Arial"/>
                <a:sym typeface="Arial"/>
              </a:endParaRPr>
            </a:p>
          </p:txBody>
        </p:sp>
        <p:sp>
          <p:nvSpPr>
            <p:cNvPr id="325" name="Google Shape;325;p18"/>
            <p:cNvSpPr txBox="1"/>
            <p:nvPr/>
          </p:nvSpPr>
          <p:spPr>
            <a:xfrm>
              <a:off x="110528100" y="108699300"/>
              <a:ext cx="3128963" cy="6067425"/>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4. Skill Development</a:t>
              </a: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Phone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Presentation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Getting Referrals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FNA Training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Closing Skills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Completing Forms/Applications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Follow-Up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PDA/Turbo Apps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Morningstar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5. Field Trainers Development</a:t>
              </a:r>
              <a:endParaRPr sz="12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Advanced Presentation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Cross-Selling of Products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Tap-Root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Overlapping Leadership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6. Business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Time Management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CallAtlanta/POL</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Bonus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EPN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Organizing Your Office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Communication/Processing Systems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(Information Flow)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7. Leadership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Communication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Vision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Goal Setting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Motivation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Personal Development</a:t>
              </a:r>
              <a:endParaRPr sz="1400" b="0" i="0" u="none" strike="noStrike" cap="none">
                <a:solidFill>
                  <a:srgbClr val="000000"/>
                </a:solidFill>
                <a:latin typeface="Arial"/>
                <a:ea typeface="Arial"/>
                <a:cs typeface="Arial"/>
                <a:sym typeface="Arial"/>
              </a:endParaRPr>
            </a:p>
          </p:txBody>
        </p:sp>
        <p:grpSp>
          <p:nvGrpSpPr>
            <p:cNvPr id="326" name="Google Shape;326;p18"/>
            <p:cNvGrpSpPr/>
            <p:nvPr/>
          </p:nvGrpSpPr>
          <p:grpSpPr>
            <a:xfrm>
              <a:off x="106756200" y="114557175"/>
              <a:ext cx="6858000" cy="400050"/>
              <a:chOff x="19431000" y="27231975"/>
              <a:chExt cx="6858000" cy="400050"/>
            </a:xfrm>
          </p:grpSpPr>
          <p:sp>
            <p:nvSpPr>
              <p:cNvPr id="327" name="Google Shape;327;p18"/>
              <p:cNvSpPr txBox="1"/>
              <p:nvPr/>
            </p:nvSpPr>
            <p:spPr>
              <a:xfrm>
                <a:off x="19431000" y="27289125"/>
                <a:ext cx="2400300" cy="320040"/>
              </a:xfrm>
              <a:prstGeom prst="rect">
                <a:avLst/>
              </a:prstGeom>
              <a:solidFill>
                <a:srgbClr val="FFFFFF"/>
              </a:solid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strike="noStrike" cap="none">
                    <a:solidFill>
                      <a:srgbClr val="000000"/>
                    </a:solidFill>
                    <a:latin typeface="Times New Roman"/>
                    <a:ea typeface="Times New Roman"/>
                    <a:cs typeface="Times New Roman"/>
                    <a:sym typeface="Times New Roman"/>
                  </a:rPr>
                  <a:t>For educational and training purposes only.  </a:t>
                </a:r>
                <a:endParaRPr sz="1400" b="0" i="0" u="none" strike="noStrike" cap="none">
                  <a:solidFill>
                    <a:srgbClr val="000000"/>
                  </a:solidFill>
                  <a:latin typeface="Arial"/>
                  <a:ea typeface="Arial"/>
                  <a:cs typeface="Arial"/>
                  <a:sym typeface="Arial"/>
                </a:endParaRPr>
              </a:p>
            </p:txBody>
          </p:sp>
          <p:sp>
            <p:nvSpPr>
              <p:cNvPr id="328" name="Google Shape;328;p18"/>
              <p:cNvSpPr txBox="1"/>
              <p:nvPr/>
            </p:nvSpPr>
            <p:spPr>
              <a:xfrm>
                <a:off x="26003250" y="27231975"/>
                <a:ext cx="285750" cy="400050"/>
              </a:xfrm>
              <a:prstGeom prst="rect">
                <a:avLst/>
              </a:prstGeom>
              <a:solidFill>
                <a:srgbClr val="FFFFFF"/>
              </a:solid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7</a:t>
                </a:r>
                <a:endParaRPr sz="1400" b="0" i="0" u="none" strike="noStrike" cap="none">
                  <a:solidFill>
                    <a:srgbClr val="000000"/>
                  </a:solidFill>
                  <a:latin typeface="Arial"/>
                  <a:ea typeface="Arial"/>
                  <a:cs typeface="Arial"/>
                  <a:sym typeface="Arial"/>
                </a:endParaRPr>
              </a:p>
            </p:txBody>
          </p:sp>
        </p:grpSp>
        <p:sp>
          <p:nvSpPr>
            <p:cNvPr id="329" name="Google Shape;329;p18"/>
            <p:cNvSpPr txBox="1"/>
            <p:nvPr/>
          </p:nvSpPr>
          <p:spPr>
            <a:xfrm>
              <a:off x="112471200" y="114642900"/>
              <a:ext cx="800100" cy="2286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strike="noStrike" cap="none">
                  <a:solidFill>
                    <a:srgbClr val="000000"/>
                  </a:solidFill>
                  <a:latin typeface="Times New Roman"/>
                  <a:ea typeface="Times New Roman"/>
                  <a:cs typeface="Times New Roman"/>
                  <a:sym typeface="Times New Roman"/>
                </a:rPr>
                <a:t>Version 3</a:t>
              </a:r>
              <a:endParaRPr sz="1400" b="0" i="0" u="none" strike="noStrike" cap="none">
                <a:solidFill>
                  <a:srgbClr val="000000"/>
                </a:solidFill>
                <a:latin typeface="Arial"/>
                <a:ea typeface="Arial"/>
                <a:cs typeface="Arial"/>
                <a:sym typeface="Arial"/>
              </a:endParaRPr>
            </a:p>
          </p:txBody>
        </p:sp>
      </p:grpSp>
      <p:grpSp>
        <p:nvGrpSpPr>
          <p:cNvPr id="330" name="Google Shape;330;p18"/>
          <p:cNvGrpSpPr/>
          <p:nvPr/>
        </p:nvGrpSpPr>
        <p:grpSpPr>
          <a:xfrm>
            <a:off x="107670606" y="106299000"/>
            <a:ext cx="6900862" cy="9572625"/>
            <a:chOff x="106756200" y="105384600"/>
            <a:chExt cx="6900863" cy="9572625"/>
          </a:xfrm>
        </p:grpSpPr>
        <p:sp>
          <p:nvSpPr>
            <p:cNvPr id="331" name="Google Shape;331;p18"/>
            <p:cNvSpPr txBox="1"/>
            <p:nvPr/>
          </p:nvSpPr>
          <p:spPr>
            <a:xfrm>
              <a:off x="106756200" y="106413300"/>
              <a:ext cx="6858000" cy="8129588"/>
            </a:xfrm>
            <a:prstGeom prst="rect">
              <a:avLst/>
            </a:prstGeom>
            <a:noFill/>
            <a:ln w="12700" cap="flat" cmpd="sng">
              <a:solidFill>
                <a:srgbClr val="000000"/>
              </a:solidFill>
              <a:prstDash val="solid"/>
              <a:miter lim="800000"/>
              <a:headEnd type="none" w="sm" len="sm"/>
              <a:tailEnd type="none" w="sm" len="sm"/>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2" name="Google Shape;332;p18"/>
            <p:cNvSpPr txBox="1"/>
            <p:nvPr/>
          </p:nvSpPr>
          <p:spPr>
            <a:xfrm>
              <a:off x="106756200" y="108699300"/>
              <a:ext cx="3686175" cy="6067425"/>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1. Fundamental Series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Orientation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Prospecting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Approach</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Presentation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Follow Up</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Start Up</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Referrals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FNA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Insurance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Securities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Mortgage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Long Term Care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Variable Annuity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PLPP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2. Field Training</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Access to a Certified Field Trainer</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Client Development – Using the FNA</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Market Development Directory</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Team Building</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Using POL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3.  Advanced Training Boot Camps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Market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Insurance Level 1 &amp; 2</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Securities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Loans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Long Term Care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Variable Annuity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Recruiting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FNA</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Presentations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33" name="Google Shape;333;p18"/>
            <p:cNvSpPr txBox="1"/>
            <p:nvPr/>
          </p:nvSpPr>
          <p:spPr>
            <a:xfrm>
              <a:off x="107213400" y="106413300"/>
              <a:ext cx="5943600" cy="2286000"/>
            </a:xfrm>
            <a:prstGeom prst="rect">
              <a:avLst/>
            </a:prstGeom>
            <a:noFill/>
            <a:ln>
              <a:noFill/>
            </a:ln>
          </p:spPr>
          <p:txBody>
            <a:bodyPr spcFirstLastPara="1" wrap="square" lIns="36175" tIns="73025" rIns="36175" bIns="3617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 Life &amp; Health License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Calibri"/>
                <a:buNone/>
              </a:pPr>
              <a:endParaRPr sz="1000" b="1"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PFS Processing Fee	</a:t>
              </a:r>
              <a:r>
                <a:rPr lang="en-US" sz="1200" b="1" i="0" u="none" strike="noStrike" cap="none">
                  <a:solidFill>
                    <a:srgbClr val="000000"/>
                  </a:solidFill>
                  <a:latin typeface="Arial"/>
                  <a:ea typeface="Arial"/>
                  <a:cs typeface="Arial"/>
                  <a:sym typeface="Arial"/>
                </a:rPr>
                <a:t>$40.00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PFSU 40-Hour School	</a:t>
              </a:r>
              <a:r>
                <a:rPr lang="en-US" sz="1200" b="1" i="0" u="none" strike="noStrike" cap="none">
                  <a:solidFill>
                    <a:srgbClr val="000000"/>
                  </a:solidFill>
                  <a:latin typeface="Arial"/>
                  <a:ea typeface="Arial"/>
                  <a:cs typeface="Arial"/>
                  <a:sym typeface="Arial"/>
                </a:rPr>
                <a:t>$350.00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Georgia State Exam	</a:t>
              </a:r>
              <a:r>
                <a:rPr lang="en-US" sz="1200" b="1" i="0" u="none" strike="noStrike" cap="none">
                  <a:solidFill>
                    <a:srgbClr val="000000"/>
                  </a:solidFill>
                  <a:latin typeface="Arial"/>
                  <a:ea typeface="Arial"/>
                  <a:cs typeface="Arial"/>
                  <a:sym typeface="Arial"/>
                </a:rPr>
                <a:t>$90.00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1-Year Georgia License	</a:t>
              </a:r>
              <a:r>
                <a:rPr lang="en-US" sz="1200" b="1" i="0" u="none" strike="noStrike" cap="none">
                  <a:solidFill>
                    <a:srgbClr val="000000"/>
                  </a:solidFill>
                  <a:latin typeface="Arial"/>
                  <a:ea typeface="Arial"/>
                  <a:cs typeface="Arial"/>
                  <a:sym typeface="Arial"/>
                </a:rPr>
                <a:t>$75.00 Value</a:t>
              </a:r>
              <a:endParaRPr sz="12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1" i="0" u="none" strike="noStrike" cap="none">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Georgia Temporary License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Calibri"/>
                <a:buNone/>
              </a:pPr>
              <a:endParaRPr sz="2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PFS Education Center</a:t>
              </a:r>
              <a:endParaRPr sz="1400" b="0" i="0" u="none" strike="noStrike" cap="none">
                <a:solidFill>
                  <a:srgbClr val="000000"/>
                </a:solidFill>
                <a:latin typeface="Arial"/>
                <a:ea typeface="Arial"/>
                <a:cs typeface="Arial"/>
                <a:sym typeface="Arial"/>
              </a:endParaRPr>
            </a:p>
          </p:txBody>
        </p:sp>
        <p:grpSp>
          <p:nvGrpSpPr>
            <p:cNvPr id="334" name="Google Shape;334;p18"/>
            <p:cNvGrpSpPr/>
            <p:nvPr/>
          </p:nvGrpSpPr>
          <p:grpSpPr>
            <a:xfrm>
              <a:off x="107799187" y="106670475"/>
              <a:ext cx="897255" cy="374332"/>
              <a:chOff x="20473987" y="19345275"/>
              <a:chExt cx="897255" cy="374332"/>
            </a:xfrm>
          </p:grpSpPr>
          <p:sp>
            <p:nvSpPr>
              <p:cNvPr id="335" name="Google Shape;335;p18"/>
              <p:cNvSpPr/>
              <p:nvPr/>
            </p:nvSpPr>
            <p:spPr>
              <a:xfrm rot="5400000">
                <a:off x="20735449" y="19083814"/>
                <a:ext cx="374332" cy="897255"/>
              </a:xfrm>
              <a:prstGeom prst="upArrow">
                <a:avLst>
                  <a:gd name="adj1" fmla="val 7756"/>
                  <a:gd name="adj2" fmla="val 50000"/>
                </a:avLst>
              </a:prstGeom>
              <a:noFill/>
              <a:ln w="12700" cap="flat" cmpd="sng">
                <a:solidFill>
                  <a:srgbClr val="000000"/>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6" name="Google Shape;336;p18"/>
              <p:cNvSpPr txBox="1"/>
              <p:nvPr/>
            </p:nvSpPr>
            <p:spPr>
              <a:xfrm>
                <a:off x="20547570" y="19431000"/>
                <a:ext cx="788670" cy="20574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INCLUDES</a:t>
                </a:r>
                <a:endParaRPr sz="1400" b="0" i="0" u="none" strike="noStrike" cap="none">
                  <a:solidFill>
                    <a:srgbClr val="000000"/>
                  </a:solidFill>
                  <a:latin typeface="Arial"/>
                  <a:ea typeface="Arial"/>
                  <a:cs typeface="Arial"/>
                  <a:sym typeface="Arial"/>
                </a:endParaRPr>
              </a:p>
            </p:txBody>
          </p:sp>
        </p:grpSp>
        <p:grpSp>
          <p:nvGrpSpPr>
            <p:cNvPr id="337" name="Google Shape;337;p18"/>
            <p:cNvGrpSpPr/>
            <p:nvPr/>
          </p:nvGrpSpPr>
          <p:grpSpPr>
            <a:xfrm rot="1200000">
              <a:off x="106984801" y="107956347"/>
              <a:ext cx="897255" cy="374332"/>
              <a:chOff x="20173984" y="21116458"/>
              <a:chExt cx="897255" cy="374332"/>
            </a:xfrm>
          </p:grpSpPr>
          <p:sp>
            <p:nvSpPr>
              <p:cNvPr id="338" name="Google Shape;338;p18"/>
              <p:cNvSpPr/>
              <p:nvPr/>
            </p:nvSpPr>
            <p:spPr>
              <a:xfrm rot="5400000">
                <a:off x="20435446" y="20854996"/>
                <a:ext cx="374332" cy="897255"/>
              </a:xfrm>
              <a:prstGeom prst="upArrow">
                <a:avLst>
                  <a:gd name="adj1" fmla="val 7756"/>
                  <a:gd name="adj2" fmla="val 50000"/>
                </a:avLst>
              </a:prstGeom>
              <a:noFill/>
              <a:ln w="12700" cap="flat" cmpd="sng">
                <a:solidFill>
                  <a:srgbClr val="000000"/>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9" name="Google Shape;339;p18"/>
              <p:cNvSpPr txBox="1"/>
              <p:nvPr/>
            </p:nvSpPr>
            <p:spPr>
              <a:xfrm>
                <a:off x="20247564" y="21204559"/>
                <a:ext cx="788670" cy="20574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INCLUDES</a:t>
                </a:r>
                <a:endParaRPr sz="1400" b="0" i="0" u="none" strike="noStrike" cap="none">
                  <a:solidFill>
                    <a:srgbClr val="000000"/>
                  </a:solidFill>
                  <a:latin typeface="Arial"/>
                  <a:ea typeface="Arial"/>
                  <a:cs typeface="Arial"/>
                  <a:sym typeface="Arial"/>
                </a:endParaRPr>
              </a:p>
            </p:txBody>
          </p:sp>
        </p:grpSp>
        <p:sp>
          <p:nvSpPr>
            <p:cNvPr id="340" name="Google Shape;340;p18"/>
            <p:cNvSpPr txBox="1"/>
            <p:nvPr/>
          </p:nvSpPr>
          <p:spPr>
            <a:xfrm>
              <a:off x="111718725" y="106641900"/>
              <a:ext cx="1438275" cy="1600200"/>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9000"/>
                <a:buFont typeface="Times New Roman"/>
                <a:buNone/>
              </a:pPr>
              <a:r>
                <a:rPr lang="en-US" sz="9000" b="0" i="0" u="none" strike="noStrike" cap="none">
                  <a:solidFill>
                    <a:srgbClr val="000000"/>
                  </a:solidFill>
                  <a:latin typeface="Times New Roman"/>
                  <a:ea typeface="Times New Roman"/>
                  <a:cs typeface="Times New Roman"/>
                  <a:sym typeface="Times New Roman"/>
                </a:rPr>
                <a:t>}</a:t>
              </a:r>
              <a:endParaRPr sz="1400" b="0" i="0" u="none" strike="noStrike" cap="none">
                <a:solidFill>
                  <a:srgbClr val="000000"/>
                </a:solidFill>
                <a:latin typeface="Arial"/>
                <a:ea typeface="Arial"/>
                <a:cs typeface="Arial"/>
                <a:sym typeface="Arial"/>
              </a:endParaRPr>
            </a:p>
          </p:txBody>
        </p:sp>
        <p:sp>
          <p:nvSpPr>
            <p:cNvPr id="341" name="Google Shape;341;p18"/>
            <p:cNvSpPr txBox="1"/>
            <p:nvPr/>
          </p:nvSpPr>
          <p:spPr>
            <a:xfrm>
              <a:off x="112242600" y="107099100"/>
              <a:ext cx="914400" cy="62865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Total Value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$555.00</a:t>
              </a:r>
              <a:endParaRPr sz="1400" b="0" i="0" u="none" strike="noStrike" cap="none">
                <a:solidFill>
                  <a:srgbClr val="000000"/>
                </a:solidFill>
                <a:latin typeface="Arial"/>
                <a:ea typeface="Arial"/>
                <a:cs typeface="Arial"/>
                <a:sym typeface="Arial"/>
              </a:endParaRPr>
            </a:p>
          </p:txBody>
        </p:sp>
        <p:sp>
          <p:nvSpPr>
            <p:cNvPr id="342" name="Google Shape;342;p18"/>
            <p:cNvSpPr txBox="1"/>
            <p:nvPr/>
          </p:nvSpPr>
          <p:spPr>
            <a:xfrm>
              <a:off x="106756200" y="105384600"/>
              <a:ext cx="6858000" cy="114300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Business Acceleration System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Fast Track $99 Initial Amount + $25 Month POL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Standard $199 Initial Amount</a:t>
              </a:r>
              <a:endParaRPr sz="1400" b="0" i="0" u="none" strike="noStrike" cap="none">
                <a:solidFill>
                  <a:srgbClr val="000000"/>
                </a:solidFill>
                <a:latin typeface="Arial"/>
                <a:ea typeface="Arial"/>
                <a:cs typeface="Arial"/>
                <a:sym typeface="Arial"/>
              </a:endParaRPr>
            </a:p>
          </p:txBody>
        </p:sp>
        <p:sp>
          <p:nvSpPr>
            <p:cNvPr id="343" name="Google Shape;343;p18"/>
            <p:cNvSpPr txBox="1"/>
            <p:nvPr/>
          </p:nvSpPr>
          <p:spPr>
            <a:xfrm>
              <a:off x="110528100" y="108699300"/>
              <a:ext cx="3128963" cy="6067425"/>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4. Skill Development</a:t>
              </a: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Phone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Presentation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Getting Referrals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FNA Training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Closing Skills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Completing Forms/Applications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Follow-Up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PDA/Turbo Apps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Morningstar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5. Field Trainers Development</a:t>
              </a:r>
              <a:endParaRPr sz="12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Advanced Presentation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Cross-Selling of Products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Tap-Root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Overlapping Leadership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6. Business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Time Management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CallAtlanta/POL</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Bonus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EPN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Organizing Your Office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Communication/Processing Systems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(Information Flow)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7. Leadership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Communication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Vision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Goal Setting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Motivation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Personal Development</a:t>
              </a:r>
              <a:endParaRPr sz="1400" b="0" i="0" u="none" strike="noStrike" cap="none">
                <a:solidFill>
                  <a:srgbClr val="000000"/>
                </a:solidFill>
                <a:latin typeface="Arial"/>
                <a:ea typeface="Arial"/>
                <a:cs typeface="Arial"/>
                <a:sym typeface="Arial"/>
              </a:endParaRPr>
            </a:p>
          </p:txBody>
        </p:sp>
        <p:grpSp>
          <p:nvGrpSpPr>
            <p:cNvPr id="344" name="Google Shape;344;p18"/>
            <p:cNvGrpSpPr/>
            <p:nvPr/>
          </p:nvGrpSpPr>
          <p:grpSpPr>
            <a:xfrm>
              <a:off x="106756200" y="114557175"/>
              <a:ext cx="6858000" cy="400050"/>
              <a:chOff x="19431000" y="27231975"/>
              <a:chExt cx="6858000" cy="400050"/>
            </a:xfrm>
          </p:grpSpPr>
          <p:sp>
            <p:nvSpPr>
              <p:cNvPr id="345" name="Google Shape;345;p18"/>
              <p:cNvSpPr txBox="1"/>
              <p:nvPr/>
            </p:nvSpPr>
            <p:spPr>
              <a:xfrm>
                <a:off x="19431000" y="27289125"/>
                <a:ext cx="2400300" cy="320040"/>
              </a:xfrm>
              <a:prstGeom prst="rect">
                <a:avLst/>
              </a:prstGeom>
              <a:solidFill>
                <a:srgbClr val="FFFFFF"/>
              </a:solid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strike="noStrike" cap="none">
                    <a:solidFill>
                      <a:srgbClr val="000000"/>
                    </a:solidFill>
                    <a:latin typeface="Times New Roman"/>
                    <a:ea typeface="Times New Roman"/>
                    <a:cs typeface="Times New Roman"/>
                    <a:sym typeface="Times New Roman"/>
                  </a:rPr>
                  <a:t>For educational and training purposes only.  </a:t>
                </a:r>
                <a:endParaRPr sz="1400" b="0" i="0" u="none" strike="noStrike" cap="none">
                  <a:solidFill>
                    <a:srgbClr val="000000"/>
                  </a:solidFill>
                  <a:latin typeface="Arial"/>
                  <a:ea typeface="Arial"/>
                  <a:cs typeface="Arial"/>
                  <a:sym typeface="Arial"/>
                </a:endParaRPr>
              </a:p>
            </p:txBody>
          </p:sp>
          <p:sp>
            <p:nvSpPr>
              <p:cNvPr id="346" name="Google Shape;346;p18"/>
              <p:cNvSpPr txBox="1"/>
              <p:nvPr/>
            </p:nvSpPr>
            <p:spPr>
              <a:xfrm>
                <a:off x="26003250" y="27231975"/>
                <a:ext cx="285750" cy="400050"/>
              </a:xfrm>
              <a:prstGeom prst="rect">
                <a:avLst/>
              </a:prstGeom>
              <a:solidFill>
                <a:srgbClr val="FFFFFF"/>
              </a:solid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7</a:t>
                </a:r>
                <a:endParaRPr sz="1400" b="0" i="0" u="none" strike="noStrike" cap="none">
                  <a:solidFill>
                    <a:srgbClr val="000000"/>
                  </a:solidFill>
                  <a:latin typeface="Arial"/>
                  <a:ea typeface="Arial"/>
                  <a:cs typeface="Arial"/>
                  <a:sym typeface="Arial"/>
                </a:endParaRPr>
              </a:p>
            </p:txBody>
          </p:sp>
        </p:grpSp>
        <p:sp>
          <p:nvSpPr>
            <p:cNvPr id="347" name="Google Shape;347;p18"/>
            <p:cNvSpPr txBox="1"/>
            <p:nvPr/>
          </p:nvSpPr>
          <p:spPr>
            <a:xfrm>
              <a:off x="112471200" y="114642900"/>
              <a:ext cx="800100" cy="2286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strike="noStrike" cap="none">
                  <a:solidFill>
                    <a:srgbClr val="000000"/>
                  </a:solidFill>
                  <a:latin typeface="Times New Roman"/>
                  <a:ea typeface="Times New Roman"/>
                  <a:cs typeface="Times New Roman"/>
                  <a:sym typeface="Times New Roman"/>
                </a:rPr>
                <a:t>Version 3</a:t>
              </a:r>
              <a:endParaRPr sz="1400" b="0" i="0" u="none" strike="noStrike" cap="none">
                <a:solidFill>
                  <a:srgbClr val="000000"/>
                </a:solidFill>
                <a:latin typeface="Arial"/>
                <a:ea typeface="Arial"/>
                <a:cs typeface="Arial"/>
                <a:sym typeface="Arial"/>
              </a:endParaRPr>
            </a:p>
          </p:txBody>
        </p:sp>
      </p:grpSp>
      <p:grpSp>
        <p:nvGrpSpPr>
          <p:cNvPr id="348" name="Google Shape;348;p18"/>
          <p:cNvGrpSpPr/>
          <p:nvPr/>
        </p:nvGrpSpPr>
        <p:grpSpPr>
          <a:xfrm>
            <a:off x="107823006" y="106451400"/>
            <a:ext cx="6900862" cy="9572625"/>
            <a:chOff x="106756200" y="105384600"/>
            <a:chExt cx="6900863" cy="9572625"/>
          </a:xfrm>
        </p:grpSpPr>
        <p:sp>
          <p:nvSpPr>
            <p:cNvPr id="349" name="Google Shape;349;p18"/>
            <p:cNvSpPr txBox="1"/>
            <p:nvPr/>
          </p:nvSpPr>
          <p:spPr>
            <a:xfrm>
              <a:off x="106756200" y="106413300"/>
              <a:ext cx="6858000" cy="8129588"/>
            </a:xfrm>
            <a:prstGeom prst="rect">
              <a:avLst/>
            </a:prstGeom>
            <a:noFill/>
            <a:ln w="12700" cap="flat" cmpd="sng">
              <a:solidFill>
                <a:srgbClr val="000000"/>
              </a:solidFill>
              <a:prstDash val="solid"/>
              <a:miter lim="800000"/>
              <a:headEnd type="none" w="sm" len="sm"/>
              <a:tailEnd type="none" w="sm" len="sm"/>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0" name="Google Shape;350;p18"/>
            <p:cNvSpPr txBox="1"/>
            <p:nvPr/>
          </p:nvSpPr>
          <p:spPr>
            <a:xfrm>
              <a:off x="106756200" y="108699300"/>
              <a:ext cx="3686175" cy="6067425"/>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1. Fundamental Series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Orientation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Prospecting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Approach</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Presentation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Follow Up</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Start Up</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Referrals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FNA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Insurance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Securities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Mortgage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Long Term Care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Variable Annuity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PLPP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2. Field Training</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Access to a Certified Field Trainer</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Client Development – Using the FNA</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Market Development Directory</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Team Building</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Using POL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3.  Advanced Training Boot Camps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Market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Insurance Level 1 &amp; 2</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Securities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Loans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Long Term Care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Variable Annuity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Recruiting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FNA</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Presentations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51" name="Google Shape;351;p18"/>
            <p:cNvSpPr txBox="1"/>
            <p:nvPr/>
          </p:nvSpPr>
          <p:spPr>
            <a:xfrm>
              <a:off x="107213400" y="106413300"/>
              <a:ext cx="5943600" cy="2286000"/>
            </a:xfrm>
            <a:prstGeom prst="rect">
              <a:avLst/>
            </a:prstGeom>
            <a:noFill/>
            <a:ln>
              <a:noFill/>
            </a:ln>
          </p:spPr>
          <p:txBody>
            <a:bodyPr spcFirstLastPara="1" wrap="square" lIns="36175" tIns="73025" rIns="36175" bIns="3617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 Life &amp; Health License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Calibri"/>
                <a:buNone/>
              </a:pPr>
              <a:endParaRPr sz="1000" b="1"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PFS Processing Fee	</a:t>
              </a:r>
              <a:r>
                <a:rPr lang="en-US" sz="1200" b="1" i="0" u="none" strike="noStrike" cap="none">
                  <a:solidFill>
                    <a:srgbClr val="000000"/>
                  </a:solidFill>
                  <a:latin typeface="Arial"/>
                  <a:ea typeface="Arial"/>
                  <a:cs typeface="Arial"/>
                  <a:sym typeface="Arial"/>
                </a:rPr>
                <a:t>$40.00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PFSU 40-Hour School	</a:t>
              </a:r>
              <a:r>
                <a:rPr lang="en-US" sz="1200" b="1" i="0" u="none" strike="noStrike" cap="none">
                  <a:solidFill>
                    <a:srgbClr val="000000"/>
                  </a:solidFill>
                  <a:latin typeface="Arial"/>
                  <a:ea typeface="Arial"/>
                  <a:cs typeface="Arial"/>
                  <a:sym typeface="Arial"/>
                </a:rPr>
                <a:t>$350.00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Georgia State Exam	</a:t>
              </a:r>
              <a:r>
                <a:rPr lang="en-US" sz="1200" b="1" i="0" u="none" strike="noStrike" cap="none">
                  <a:solidFill>
                    <a:srgbClr val="000000"/>
                  </a:solidFill>
                  <a:latin typeface="Arial"/>
                  <a:ea typeface="Arial"/>
                  <a:cs typeface="Arial"/>
                  <a:sym typeface="Arial"/>
                </a:rPr>
                <a:t>$90.00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1-Year Georgia License	</a:t>
              </a:r>
              <a:r>
                <a:rPr lang="en-US" sz="1200" b="1" i="0" u="none" strike="noStrike" cap="none">
                  <a:solidFill>
                    <a:srgbClr val="000000"/>
                  </a:solidFill>
                  <a:latin typeface="Arial"/>
                  <a:ea typeface="Arial"/>
                  <a:cs typeface="Arial"/>
                  <a:sym typeface="Arial"/>
                </a:rPr>
                <a:t>$75.00 Value</a:t>
              </a:r>
              <a:endParaRPr sz="12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1" i="0" u="none" strike="noStrike" cap="none">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Georgia Temporary License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Calibri"/>
                <a:buNone/>
              </a:pPr>
              <a:endParaRPr sz="2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PFS Education Center</a:t>
              </a:r>
              <a:endParaRPr sz="1400" b="0" i="0" u="none" strike="noStrike" cap="none">
                <a:solidFill>
                  <a:srgbClr val="000000"/>
                </a:solidFill>
                <a:latin typeface="Arial"/>
                <a:ea typeface="Arial"/>
                <a:cs typeface="Arial"/>
                <a:sym typeface="Arial"/>
              </a:endParaRPr>
            </a:p>
          </p:txBody>
        </p:sp>
        <p:grpSp>
          <p:nvGrpSpPr>
            <p:cNvPr id="352" name="Google Shape;352;p18"/>
            <p:cNvGrpSpPr/>
            <p:nvPr/>
          </p:nvGrpSpPr>
          <p:grpSpPr>
            <a:xfrm>
              <a:off x="107799187" y="106670475"/>
              <a:ext cx="897255" cy="374332"/>
              <a:chOff x="20473987" y="19345275"/>
              <a:chExt cx="897255" cy="374332"/>
            </a:xfrm>
          </p:grpSpPr>
          <p:sp>
            <p:nvSpPr>
              <p:cNvPr id="353" name="Google Shape;353;p18"/>
              <p:cNvSpPr/>
              <p:nvPr/>
            </p:nvSpPr>
            <p:spPr>
              <a:xfrm rot="5400000">
                <a:off x="20735449" y="19083814"/>
                <a:ext cx="374332" cy="897255"/>
              </a:xfrm>
              <a:prstGeom prst="upArrow">
                <a:avLst>
                  <a:gd name="adj1" fmla="val 7756"/>
                  <a:gd name="adj2" fmla="val 50000"/>
                </a:avLst>
              </a:prstGeom>
              <a:noFill/>
              <a:ln w="12700" cap="flat" cmpd="sng">
                <a:solidFill>
                  <a:srgbClr val="000000"/>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4" name="Google Shape;354;p18"/>
              <p:cNvSpPr txBox="1"/>
              <p:nvPr/>
            </p:nvSpPr>
            <p:spPr>
              <a:xfrm>
                <a:off x="20547570" y="19431000"/>
                <a:ext cx="788670" cy="20574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INCLUDES</a:t>
                </a:r>
                <a:endParaRPr sz="1400" b="0" i="0" u="none" strike="noStrike" cap="none">
                  <a:solidFill>
                    <a:srgbClr val="000000"/>
                  </a:solidFill>
                  <a:latin typeface="Arial"/>
                  <a:ea typeface="Arial"/>
                  <a:cs typeface="Arial"/>
                  <a:sym typeface="Arial"/>
                </a:endParaRPr>
              </a:p>
            </p:txBody>
          </p:sp>
        </p:grpSp>
        <p:grpSp>
          <p:nvGrpSpPr>
            <p:cNvPr id="355" name="Google Shape;355;p18"/>
            <p:cNvGrpSpPr/>
            <p:nvPr/>
          </p:nvGrpSpPr>
          <p:grpSpPr>
            <a:xfrm rot="1200000">
              <a:off x="106984801" y="107956347"/>
              <a:ext cx="897255" cy="374332"/>
              <a:chOff x="20173984" y="21116458"/>
              <a:chExt cx="897255" cy="374332"/>
            </a:xfrm>
          </p:grpSpPr>
          <p:sp>
            <p:nvSpPr>
              <p:cNvPr id="356" name="Google Shape;356;p18"/>
              <p:cNvSpPr/>
              <p:nvPr/>
            </p:nvSpPr>
            <p:spPr>
              <a:xfrm rot="5400000">
                <a:off x="20435446" y="20854996"/>
                <a:ext cx="374332" cy="897255"/>
              </a:xfrm>
              <a:prstGeom prst="upArrow">
                <a:avLst>
                  <a:gd name="adj1" fmla="val 7756"/>
                  <a:gd name="adj2" fmla="val 50000"/>
                </a:avLst>
              </a:prstGeom>
              <a:noFill/>
              <a:ln w="12700" cap="flat" cmpd="sng">
                <a:solidFill>
                  <a:srgbClr val="000000"/>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7" name="Google Shape;357;p18"/>
              <p:cNvSpPr txBox="1"/>
              <p:nvPr/>
            </p:nvSpPr>
            <p:spPr>
              <a:xfrm>
                <a:off x="20247564" y="21204559"/>
                <a:ext cx="788670" cy="20574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INCLUDES</a:t>
                </a:r>
                <a:endParaRPr sz="1400" b="0" i="0" u="none" strike="noStrike" cap="none">
                  <a:solidFill>
                    <a:srgbClr val="000000"/>
                  </a:solidFill>
                  <a:latin typeface="Arial"/>
                  <a:ea typeface="Arial"/>
                  <a:cs typeface="Arial"/>
                  <a:sym typeface="Arial"/>
                </a:endParaRPr>
              </a:p>
            </p:txBody>
          </p:sp>
        </p:grpSp>
        <p:sp>
          <p:nvSpPr>
            <p:cNvPr id="358" name="Google Shape;358;p18"/>
            <p:cNvSpPr txBox="1"/>
            <p:nvPr/>
          </p:nvSpPr>
          <p:spPr>
            <a:xfrm>
              <a:off x="111718725" y="106641900"/>
              <a:ext cx="1438275" cy="1600200"/>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9000"/>
                <a:buFont typeface="Times New Roman"/>
                <a:buNone/>
              </a:pPr>
              <a:r>
                <a:rPr lang="en-US" sz="9000" b="0" i="0" u="none" strike="noStrike" cap="none">
                  <a:solidFill>
                    <a:srgbClr val="000000"/>
                  </a:solidFill>
                  <a:latin typeface="Times New Roman"/>
                  <a:ea typeface="Times New Roman"/>
                  <a:cs typeface="Times New Roman"/>
                  <a:sym typeface="Times New Roman"/>
                </a:rPr>
                <a:t>}</a:t>
              </a:r>
              <a:endParaRPr sz="1400" b="0" i="0" u="none" strike="noStrike" cap="none">
                <a:solidFill>
                  <a:srgbClr val="000000"/>
                </a:solidFill>
                <a:latin typeface="Arial"/>
                <a:ea typeface="Arial"/>
                <a:cs typeface="Arial"/>
                <a:sym typeface="Arial"/>
              </a:endParaRPr>
            </a:p>
          </p:txBody>
        </p:sp>
        <p:sp>
          <p:nvSpPr>
            <p:cNvPr id="359" name="Google Shape;359;p18"/>
            <p:cNvSpPr txBox="1"/>
            <p:nvPr/>
          </p:nvSpPr>
          <p:spPr>
            <a:xfrm>
              <a:off x="112242600" y="107099100"/>
              <a:ext cx="914400" cy="62865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Total Value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$555.00</a:t>
              </a:r>
              <a:endParaRPr sz="1400" b="0" i="0" u="none" strike="noStrike" cap="none">
                <a:solidFill>
                  <a:srgbClr val="000000"/>
                </a:solidFill>
                <a:latin typeface="Arial"/>
                <a:ea typeface="Arial"/>
                <a:cs typeface="Arial"/>
                <a:sym typeface="Arial"/>
              </a:endParaRPr>
            </a:p>
          </p:txBody>
        </p:sp>
        <p:sp>
          <p:nvSpPr>
            <p:cNvPr id="360" name="Google Shape;360;p18"/>
            <p:cNvSpPr txBox="1"/>
            <p:nvPr/>
          </p:nvSpPr>
          <p:spPr>
            <a:xfrm>
              <a:off x="106756200" y="105384600"/>
              <a:ext cx="6858000" cy="114300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Business Acceleration System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Fast Track $99 Initial Amount + $25 Month POL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Standard $199 Initial Amount</a:t>
              </a:r>
              <a:endParaRPr sz="1400" b="0" i="0" u="none" strike="noStrike" cap="none">
                <a:solidFill>
                  <a:srgbClr val="000000"/>
                </a:solidFill>
                <a:latin typeface="Arial"/>
                <a:ea typeface="Arial"/>
                <a:cs typeface="Arial"/>
                <a:sym typeface="Arial"/>
              </a:endParaRPr>
            </a:p>
          </p:txBody>
        </p:sp>
        <p:sp>
          <p:nvSpPr>
            <p:cNvPr id="361" name="Google Shape;361;p18"/>
            <p:cNvSpPr txBox="1"/>
            <p:nvPr/>
          </p:nvSpPr>
          <p:spPr>
            <a:xfrm>
              <a:off x="110528100" y="108699300"/>
              <a:ext cx="3128963" cy="6067425"/>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4. Skill Development</a:t>
              </a: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Phone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Presentation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Getting Referrals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FNA Training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Closing Skills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Completing Forms/Applications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Follow-Up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PDA/Turbo Apps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Morningstar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5. Field Trainers Development</a:t>
              </a:r>
              <a:endParaRPr sz="12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Advanced Presentation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Cross-Selling of Products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Tap-Root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Overlapping Leadership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6. Business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Time Management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CallAtlanta/POL</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Bonus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EPN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Organizing Your Office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Communication/Processing Systems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(Information Flow)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7. Leadership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Communication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Vision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Goal Setting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Motivation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Personal Development</a:t>
              </a:r>
              <a:endParaRPr sz="1400" b="0" i="0" u="none" strike="noStrike" cap="none">
                <a:solidFill>
                  <a:srgbClr val="000000"/>
                </a:solidFill>
                <a:latin typeface="Arial"/>
                <a:ea typeface="Arial"/>
                <a:cs typeface="Arial"/>
                <a:sym typeface="Arial"/>
              </a:endParaRPr>
            </a:p>
          </p:txBody>
        </p:sp>
        <p:grpSp>
          <p:nvGrpSpPr>
            <p:cNvPr id="362" name="Google Shape;362;p18"/>
            <p:cNvGrpSpPr/>
            <p:nvPr/>
          </p:nvGrpSpPr>
          <p:grpSpPr>
            <a:xfrm>
              <a:off x="106756200" y="114557175"/>
              <a:ext cx="6858000" cy="400050"/>
              <a:chOff x="19431000" y="27231975"/>
              <a:chExt cx="6858000" cy="400050"/>
            </a:xfrm>
          </p:grpSpPr>
          <p:sp>
            <p:nvSpPr>
              <p:cNvPr id="363" name="Google Shape;363;p18"/>
              <p:cNvSpPr txBox="1"/>
              <p:nvPr/>
            </p:nvSpPr>
            <p:spPr>
              <a:xfrm>
                <a:off x="19431000" y="27289125"/>
                <a:ext cx="2400300" cy="320040"/>
              </a:xfrm>
              <a:prstGeom prst="rect">
                <a:avLst/>
              </a:prstGeom>
              <a:solidFill>
                <a:srgbClr val="FFFFFF"/>
              </a:solid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strike="noStrike" cap="none">
                    <a:solidFill>
                      <a:srgbClr val="000000"/>
                    </a:solidFill>
                    <a:latin typeface="Times New Roman"/>
                    <a:ea typeface="Times New Roman"/>
                    <a:cs typeface="Times New Roman"/>
                    <a:sym typeface="Times New Roman"/>
                  </a:rPr>
                  <a:t>For educational and training purposes only.  </a:t>
                </a:r>
                <a:endParaRPr sz="1400" b="0" i="0" u="none" strike="noStrike" cap="none">
                  <a:solidFill>
                    <a:srgbClr val="000000"/>
                  </a:solidFill>
                  <a:latin typeface="Arial"/>
                  <a:ea typeface="Arial"/>
                  <a:cs typeface="Arial"/>
                  <a:sym typeface="Arial"/>
                </a:endParaRPr>
              </a:p>
            </p:txBody>
          </p:sp>
          <p:sp>
            <p:nvSpPr>
              <p:cNvPr id="364" name="Google Shape;364;p18"/>
              <p:cNvSpPr txBox="1"/>
              <p:nvPr/>
            </p:nvSpPr>
            <p:spPr>
              <a:xfrm>
                <a:off x="26003250" y="27231975"/>
                <a:ext cx="285750" cy="400050"/>
              </a:xfrm>
              <a:prstGeom prst="rect">
                <a:avLst/>
              </a:prstGeom>
              <a:solidFill>
                <a:srgbClr val="FFFFFF"/>
              </a:solid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7</a:t>
                </a:r>
                <a:endParaRPr sz="1400" b="0" i="0" u="none" strike="noStrike" cap="none">
                  <a:solidFill>
                    <a:srgbClr val="000000"/>
                  </a:solidFill>
                  <a:latin typeface="Arial"/>
                  <a:ea typeface="Arial"/>
                  <a:cs typeface="Arial"/>
                  <a:sym typeface="Arial"/>
                </a:endParaRPr>
              </a:p>
            </p:txBody>
          </p:sp>
        </p:grpSp>
        <p:sp>
          <p:nvSpPr>
            <p:cNvPr id="365" name="Google Shape;365;p18"/>
            <p:cNvSpPr txBox="1"/>
            <p:nvPr/>
          </p:nvSpPr>
          <p:spPr>
            <a:xfrm>
              <a:off x="112471200" y="114642900"/>
              <a:ext cx="800100" cy="2286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strike="noStrike" cap="none">
                  <a:solidFill>
                    <a:srgbClr val="000000"/>
                  </a:solidFill>
                  <a:latin typeface="Times New Roman"/>
                  <a:ea typeface="Times New Roman"/>
                  <a:cs typeface="Times New Roman"/>
                  <a:sym typeface="Times New Roman"/>
                </a:rPr>
                <a:t>Version 3</a:t>
              </a:r>
              <a:endParaRPr sz="1400" b="0" i="0" u="none" strike="noStrike" cap="none">
                <a:solidFill>
                  <a:srgbClr val="000000"/>
                </a:solidFill>
                <a:latin typeface="Arial"/>
                <a:ea typeface="Arial"/>
                <a:cs typeface="Arial"/>
                <a:sym typeface="Arial"/>
              </a:endParaRPr>
            </a:p>
          </p:txBody>
        </p:sp>
      </p:grpSp>
      <p:grpSp>
        <p:nvGrpSpPr>
          <p:cNvPr id="366" name="Google Shape;366;p18"/>
          <p:cNvGrpSpPr/>
          <p:nvPr/>
        </p:nvGrpSpPr>
        <p:grpSpPr>
          <a:xfrm>
            <a:off x="107975406" y="106603800"/>
            <a:ext cx="6900862" cy="9572625"/>
            <a:chOff x="106756200" y="105384600"/>
            <a:chExt cx="6900863" cy="9572625"/>
          </a:xfrm>
        </p:grpSpPr>
        <p:sp>
          <p:nvSpPr>
            <p:cNvPr id="367" name="Google Shape;367;p18"/>
            <p:cNvSpPr txBox="1"/>
            <p:nvPr/>
          </p:nvSpPr>
          <p:spPr>
            <a:xfrm>
              <a:off x="106756200" y="106413300"/>
              <a:ext cx="6858000" cy="8129588"/>
            </a:xfrm>
            <a:prstGeom prst="rect">
              <a:avLst/>
            </a:prstGeom>
            <a:noFill/>
            <a:ln w="12700" cap="flat" cmpd="sng">
              <a:solidFill>
                <a:srgbClr val="000000"/>
              </a:solidFill>
              <a:prstDash val="solid"/>
              <a:miter lim="800000"/>
              <a:headEnd type="none" w="sm" len="sm"/>
              <a:tailEnd type="none" w="sm" len="sm"/>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8" name="Google Shape;368;p18"/>
            <p:cNvSpPr txBox="1"/>
            <p:nvPr/>
          </p:nvSpPr>
          <p:spPr>
            <a:xfrm>
              <a:off x="106756200" y="108699300"/>
              <a:ext cx="3686175" cy="6067425"/>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1. Fundamental Series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Orientation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Prospecting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Approach</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Presentation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Follow Up</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Start Up</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Referrals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FNA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Insurance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Securities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Mortgage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Long Term Care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Variable Annuity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PLPP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2. Field Training</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Access to a Certified Field Trainer</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Client Development – Using the FNA</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Market Development Directory</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Team Building</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Using POL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3.  Advanced Training Boot Camps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Market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Insurance Level 1 &amp; 2</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Securities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Loans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Long Term Care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Variable Annuity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Recruiting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FNA</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Presentations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69" name="Google Shape;369;p18"/>
            <p:cNvSpPr txBox="1"/>
            <p:nvPr/>
          </p:nvSpPr>
          <p:spPr>
            <a:xfrm>
              <a:off x="107213400" y="106413300"/>
              <a:ext cx="5943600" cy="2286000"/>
            </a:xfrm>
            <a:prstGeom prst="rect">
              <a:avLst/>
            </a:prstGeom>
            <a:noFill/>
            <a:ln>
              <a:noFill/>
            </a:ln>
          </p:spPr>
          <p:txBody>
            <a:bodyPr spcFirstLastPara="1" wrap="square" lIns="36175" tIns="73025" rIns="36175" bIns="3617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 Life &amp; Health License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Calibri"/>
                <a:buNone/>
              </a:pPr>
              <a:endParaRPr sz="1000" b="1"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PFS Processing Fee	</a:t>
              </a:r>
              <a:r>
                <a:rPr lang="en-US" sz="1200" b="1" i="0" u="none" strike="noStrike" cap="none">
                  <a:solidFill>
                    <a:srgbClr val="000000"/>
                  </a:solidFill>
                  <a:latin typeface="Arial"/>
                  <a:ea typeface="Arial"/>
                  <a:cs typeface="Arial"/>
                  <a:sym typeface="Arial"/>
                </a:rPr>
                <a:t>$40.00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PFSU 40-Hour School	</a:t>
              </a:r>
              <a:r>
                <a:rPr lang="en-US" sz="1200" b="1" i="0" u="none" strike="noStrike" cap="none">
                  <a:solidFill>
                    <a:srgbClr val="000000"/>
                  </a:solidFill>
                  <a:latin typeface="Arial"/>
                  <a:ea typeface="Arial"/>
                  <a:cs typeface="Arial"/>
                  <a:sym typeface="Arial"/>
                </a:rPr>
                <a:t>$350.00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Georgia State Exam	</a:t>
              </a:r>
              <a:r>
                <a:rPr lang="en-US" sz="1200" b="1" i="0" u="none" strike="noStrike" cap="none">
                  <a:solidFill>
                    <a:srgbClr val="000000"/>
                  </a:solidFill>
                  <a:latin typeface="Arial"/>
                  <a:ea typeface="Arial"/>
                  <a:cs typeface="Arial"/>
                  <a:sym typeface="Arial"/>
                </a:rPr>
                <a:t>$90.00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1-Year Georgia License	</a:t>
              </a:r>
              <a:r>
                <a:rPr lang="en-US" sz="1200" b="1" i="0" u="none" strike="noStrike" cap="none">
                  <a:solidFill>
                    <a:srgbClr val="000000"/>
                  </a:solidFill>
                  <a:latin typeface="Arial"/>
                  <a:ea typeface="Arial"/>
                  <a:cs typeface="Arial"/>
                  <a:sym typeface="Arial"/>
                </a:rPr>
                <a:t>$75.00 Value</a:t>
              </a:r>
              <a:endParaRPr sz="12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1" i="0" u="none" strike="noStrike" cap="none">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Georgia Temporary License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Calibri"/>
                <a:buNone/>
              </a:pPr>
              <a:endParaRPr sz="2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PFS Education Center</a:t>
              </a:r>
              <a:endParaRPr sz="1400" b="0" i="0" u="none" strike="noStrike" cap="none">
                <a:solidFill>
                  <a:srgbClr val="000000"/>
                </a:solidFill>
                <a:latin typeface="Arial"/>
                <a:ea typeface="Arial"/>
                <a:cs typeface="Arial"/>
                <a:sym typeface="Arial"/>
              </a:endParaRPr>
            </a:p>
          </p:txBody>
        </p:sp>
        <p:grpSp>
          <p:nvGrpSpPr>
            <p:cNvPr id="370" name="Google Shape;370;p18"/>
            <p:cNvGrpSpPr/>
            <p:nvPr/>
          </p:nvGrpSpPr>
          <p:grpSpPr>
            <a:xfrm>
              <a:off x="107799187" y="106670475"/>
              <a:ext cx="897255" cy="374332"/>
              <a:chOff x="20473987" y="19345275"/>
              <a:chExt cx="897255" cy="374332"/>
            </a:xfrm>
          </p:grpSpPr>
          <p:sp>
            <p:nvSpPr>
              <p:cNvPr id="371" name="Google Shape;371;p18"/>
              <p:cNvSpPr/>
              <p:nvPr/>
            </p:nvSpPr>
            <p:spPr>
              <a:xfrm rot="5400000">
                <a:off x="20735449" y="19083814"/>
                <a:ext cx="374332" cy="897255"/>
              </a:xfrm>
              <a:prstGeom prst="upArrow">
                <a:avLst>
                  <a:gd name="adj1" fmla="val 7756"/>
                  <a:gd name="adj2" fmla="val 50000"/>
                </a:avLst>
              </a:prstGeom>
              <a:noFill/>
              <a:ln w="12700" cap="flat" cmpd="sng">
                <a:solidFill>
                  <a:srgbClr val="000000"/>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2" name="Google Shape;372;p18"/>
              <p:cNvSpPr txBox="1"/>
              <p:nvPr/>
            </p:nvSpPr>
            <p:spPr>
              <a:xfrm>
                <a:off x="20547570" y="19431000"/>
                <a:ext cx="788670" cy="20574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INCLUDES</a:t>
                </a:r>
                <a:endParaRPr sz="1400" b="0" i="0" u="none" strike="noStrike" cap="none">
                  <a:solidFill>
                    <a:srgbClr val="000000"/>
                  </a:solidFill>
                  <a:latin typeface="Arial"/>
                  <a:ea typeface="Arial"/>
                  <a:cs typeface="Arial"/>
                  <a:sym typeface="Arial"/>
                </a:endParaRPr>
              </a:p>
            </p:txBody>
          </p:sp>
        </p:grpSp>
        <p:grpSp>
          <p:nvGrpSpPr>
            <p:cNvPr id="373" name="Google Shape;373;p18"/>
            <p:cNvGrpSpPr/>
            <p:nvPr/>
          </p:nvGrpSpPr>
          <p:grpSpPr>
            <a:xfrm rot="1200000">
              <a:off x="106984801" y="107956347"/>
              <a:ext cx="897255" cy="374332"/>
              <a:chOff x="20173984" y="21116458"/>
              <a:chExt cx="897255" cy="374332"/>
            </a:xfrm>
          </p:grpSpPr>
          <p:sp>
            <p:nvSpPr>
              <p:cNvPr id="374" name="Google Shape;374;p18"/>
              <p:cNvSpPr/>
              <p:nvPr/>
            </p:nvSpPr>
            <p:spPr>
              <a:xfrm rot="5400000">
                <a:off x="20435446" y="20854996"/>
                <a:ext cx="374332" cy="897255"/>
              </a:xfrm>
              <a:prstGeom prst="upArrow">
                <a:avLst>
                  <a:gd name="adj1" fmla="val 7756"/>
                  <a:gd name="adj2" fmla="val 50000"/>
                </a:avLst>
              </a:prstGeom>
              <a:noFill/>
              <a:ln w="12700" cap="flat" cmpd="sng">
                <a:solidFill>
                  <a:srgbClr val="000000"/>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5" name="Google Shape;375;p18"/>
              <p:cNvSpPr txBox="1"/>
              <p:nvPr/>
            </p:nvSpPr>
            <p:spPr>
              <a:xfrm>
                <a:off x="20247564" y="21204559"/>
                <a:ext cx="788670" cy="20574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INCLUDES</a:t>
                </a:r>
                <a:endParaRPr sz="1400" b="0" i="0" u="none" strike="noStrike" cap="none">
                  <a:solidFill>
                    <a:srgbClr val="000000"/>
                  </a:solidFill>
                  <a:latin typeface="Arial"/>
                  <a:ea typeface="Arial"/>
                  <a:cs typeface="Arial"/>
                  <a:sym typeface="Arial"/>
                </a:endParaRPr>
              </a:p>
            </p:txBody>
          </p:sp>
        </p:grpSp>
        <p:sp>
          <p:nvSpPr>
            <p:cNvPr id="376" name="Google Shape;376;p18"/>
            <p:cNvSpPr txBox="1"/>
            <p:nvPr/>
          </p:nvSpPr>
          <p:spPr>
            <a:xfrm>
              <a:off x="111718725" y="106641900"/>
              <a:ext cx="1438275" cy="1600200"/>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9000"/>
                <a:buFont typeface="Times New Roman"/>
                <a:buNone/>
              </a:pPr>
              <a:r>
                <a:rPr lang="en-US" sz="9000" b="0" i="0" u="none" strike="noStrike" cap="none">
                  <a:solidFill>
                    <a:srgbClr val="000000"/>
                  </a:solidFill>
                  <a:latin typeface="Times New Roman"/>
                  <a:ea typeface="Times New Roman"/>
                  <a:cs typeface="Times New Roman"/>
                  <a:sym typeface="Times New Roman"/>
                </a:rPr>
                <a:t>}</a:t>
              </a:r>
              <a:endParaRPr sz="1400" b="0" i="0" u="none" strike="noStrike" cap="none">
                <a:solidFill>
                  <a:srgbClr val="000000"/>
                </a:solidFill>
                <a:latin typeface="Arial"/>
                <a:ea typeface="Arial"/>
                <a:cs typeface="Arial"/>
                <a:sym typeface="Arial"/>
              </a:endParaRPr>
            </a:p>
          </p:txBody>
        </p:sp>
        <p:sp>
          <p:nvSpPr>
            <p:cNvPr id="377" name="Google Shape;377;p18"/>
            <p:cNvSpPr txBox="1"/>
            <p:nvPr/>
          </p:nvSpPr>
          <p:spPr>
            <a:xfrm>
              <a:off x="112242600" y="107099100"/>
              <a:ext cx="914400" cy="62865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Total Value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$555.00</a:t>
              </a:r>
              <a:endParaRPr sz="1400" b="0" i="0" u="none" strike="noStrike" cap="none">
                <a:solidFill>
                  <a:srgbClr val="000000"/>
                </a:solidFill>
                <a:latin typeface="Arial"/>
                <a:ea typeface="Arial"/>
                <a:cs typeface="Arial"/>
                <a:sym typeface="Arial"/>
              </a:endParaRPr>
            </a:p>
          </p:txBody>
        </p:sp>
        <p:sp>
          <p:nvSpPr>
            <p:cNvPr id="378" name="Google Shape;378;p18"/>
            <p:cNvSpPr txBox="1"/>
            <p:nvPr/>
          </p:nvSpPr>
          <p:spPr>
            <a:xfrm>
              <a:off x="106756200" y="105384600"/>
              <a:ext cx="6858000" cy="114300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Business Acceleration System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Fast Track $99 Initial Amount + $25 Month POL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Standard $199 Initial Amount</a:t>
              </a:r>
              <a:endParaRPr sz="1400" b="0" i="0" u="none" strike="noStrike" cap="none">
                <a:solidFill>
                  <a:srgbClr val="000000"/>
                </a:solidFill>
                <a:latin typeface="Arial"/>
                <a:ea typeface="Arial"/>
                <a:cs typeface="Arial"/>
                <a:sym typeface="Arial"/>
              </a:endParaRPr>
            </a:p>
          </p:txBody>
        </p:sp>
        <p:sp>
          <p:nvSpPr>
            <p:cNvPr id="379" name="Google Shape;379;p18"/>
            <p:cNvSpPr txBox="1"/>
            <p:nvPr/>
          </p:nvSpPr>
          <p:spPr>
            <a:xfrm>
              <a:off x="110528100" y="108699300"/>
              <a:ext cx="3128963" cy="6067425"/>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4. Skill Development</a:t>
              </a: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Phone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Presentation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Getting Referrals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FNA Training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Closing Skills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Completing Forms/Applications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Follow-Up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PDA/Turbo Apps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Morningstar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5. Field Trainers Development</a:t>
              </a:r>
              <a:endParaRPr sz="12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Advanced Presentation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Cross-Selling of Products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Tap-Root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Overlapping Leadership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6. Business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Time Management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CallAtlanta/POL</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Bonus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EPN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Organizing Your Office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Communication/Processing Systems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(Information Flow)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7. Leadership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Communication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Vision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Goal Setting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Motivation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Personal Development</a:t>
              </a:r>
              <a:endParaRPr sz="1400" b="0" i="0" u="none" strike="noStrike" cap="none">
                <a:solidFill>
                  <a:srgbClr val="000000"/>
                </a:solidFill>
                <a:latin typeface="Arial"/>
                <a:ea typeface="Arial"/>
                <a:cs typeface="Arial"/>
                <a:sym typeface="Arial"/>
              </a:endParaRPr>
            </a:p>
          </p:txBody>
        </p:sp>
        <p:grpSp>
          <p:nvGrpSpPr>
            <p:cNvPr id="380" name="Google Shape;380;p18"/>
            <p:cNvGrpSpPr/>
            <p:nvPr/>
          </p:nvGrpSpPr>
          <p:grpSpPr>
            <a:xfrm>
              <a:off x="106756200" y="114557175"/>
              <a:ext cx="6858000" cy="400050"/>
              <a:chOff x="19431000" y="27231975"/>
              <a:chExt cx="6858000" cy="400050"/>
            </a:xfrm>
          </p:grpSpPr>
          <p:sp>
            <p:nvSpPr>
              <p:cNvPr id="381" name="Google Shape;381;p18"/>
              <p:cNvSpPr txBox="1"/>
              <p:nvPr/>
            </p:nvSpPr>
            <p:spPr>
              <a:xfrm>
                <a:off x="19431000" y="27289125"/>
                <a:ext cx="2400300" cy="320040"/>
              </a:xfrm>
              <a:prstGeom prst="rect">
                <a:avLst/>
              </a:prstGeom>
              <a:solidFill>
                <a:srgbClr val="FFFFFF"/>
              </a:solid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strike="noStrike" cap="none">
                    <a:solidFill>
                      <a:srgbClr val="000000"/>
                    </a:solidFill>
                    <a:latin typeface="Times New Roman"/>
                    <a:ea typeface="Times New Roman"/>
                    <a:cs typeface="Times New Roman"/>
                    <a:sym typeface="Times New Roman"/>
                  </a:rPr>
                  <a:t>For educational and training purposes only.  </a:t>
                </a:r>
                <a:endParaRPr sz="1400" b="0" i="0" u="none" strike="noStrike" cap="none">
                  <a:solidFill>
                    <a:srgbClr val="000000"/>
                  </a:solidFill>
                  <a:latin typeface="Arial"/>
                  <a:ea typeface="Arial"/>
                  <a:cs typeface="Arial"/>
                  <a:sym typeface="Arial"/>
                </a:endParaRPr>
              </a:p>
            </p:txBody>
          </p:sp>
          <p:sp>
            <p:nvSpPr>
              <p:cNvPr id="382" name="Google Shape;382;p18"/>
              <p:cNvSpPr txBox="1"/>
              <p:nvPr/>
            </p:nvSpPr>
            <p:spPr>
              <a:xfrm>
                <a:off x="26003250" y="27231975"/>
                <a:ext cx="285750" cy="400050"/>
              </a:xfrm>
              <a:prstGeom prst="rect">
                <a:avLst/>
              </a:prstGeom>
              <a:solidFill>
                <a:srgbClr val="FFFFFF"/>
              </a:solid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7</a:t>
                </a:r>
                <a:endParaRPr sz="1400" b="0" i="0" u="none" strike="noStrike" cap="none">
                  <a:solidFill>
                    <a:srgbClr val="000000"/>
                  </a:solidFill>
                  <a:latin typeface="Arial"/>
                  <a:ea typeface="Arial"/>
                  <a:cs typeface="Arial"/>
                  <a:sym typeface="Arial"/>
                </a:endParaRPr>
              </a:p>
            </p:txBody>
          </p:sp>
        </p:grpSp>
        <p:sp>
          <p:nvSpPr>
            <p:cNvPr id="383" name="Google Shape;383;p18"/>
            <p:cNvSpPr txBox="1"/>
            <p:nvPr/>
          </p:nvSpPr>
          <p:spPr>
            <a:xfrm>
              <a:off x="112471200" y="114642900"/>
              <a:ext cx="800100" cy="2286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strike="noStrike" cap="none">
                  <a:solidFill>
                    <a:srgbClr val="000000"/>
                  </a:solidFill>
                  <a:latin typeface="Times New Roman"/>
                  <a:ea typeface="Times New Roman"/>
                  <a:cs typeface="Times New Roman"/>
                  <a:sym typeface="Times New Roman"/>
                </a:rPr>
                <a:t>Version 3</a:t>
              </a:r>
              <a:endParaRPr sz="1400" b="0" i="0" u="none" strike="noStrike" cap="none">
                <a:solidFill>
                  <a:srgbClr val="000000"/>
                </a:solidFill>
                <a:latin typeface="Arial"/>
                <a:ea typeface="Arial"/>
                <a:cs typeface="Arial"/>
                <a:sym typeface="Arial"/>
              </a:endParaRPr>
            </a:p>
          </p:txBody>
        </p:sp>
      </p:grpSp>
      <p:grpSp>
        <p:nvGrpSpPr>
          <p:cNvPr id="384" name="Google Shape;384;p18"/>
          <p:cNvGrpSpPr/>
          <p:nvPr/>
        </p:nvGrpSpPr>
        <p:grpSpPr>
          <a:xfrm>
            <a:off x="108127806" y="106756200"/>
            <a:ext cx="6900862" cy="9572625"/>
            <a:chOff x="106756200" y="105384600"/>
            <a:chExt cx="6900863" cy="9572625"/>
          </a:xfrm>
        </p:grpSpPr>
        <p:sp>
          <p:nvSpPr>
            <p:cNvPr id="385" name="Google Shape;385;p18"/>
            <p:cNvSpPr txBox="1"/>
            <p:nvPr/>
          </p:nvSpPr>
          <p:spPr>
            <a:xfrm>
              <a:off x="106756200" y="106413300"/>
              <a:ext cx="6858000" cy="8129588"/>
            </a:xfrm>
            <a:prstGeom prst="rect">
              <a:avLst/>
            </a:prstGeom>
            <a:noFill/>
            <a:ln w="12700" cap="flat" cmpd="sng">
              <a:solidFill>
                <a:srgbClr val="000000"/>
              </a:solidFill>
              <a:prstDash val="solid"/>
              <a:miter lim="800000"/>
              <a:headEnd type="none" w="sm" len="sm"/>
              <a:tailEnd type="none" w="sm" len="sm"/>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6" name="Google Shape;386;p18"/>
            <p:cNvSpPr txBox="1"/>
            <p:nvPr/>
          </p:nvSpPr>
          <p:spPr>
            <a:xfrm>
              <a:off x="106756200" y="108699300"/>
              <a:ext cx="3686175" cy="6067425"/>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1. Fundamental Series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Orientation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Prospecting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Approach</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Presentation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Follow Up</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Start Up</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Referrals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FNA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Insurance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Securities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Mortgage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Long Term Care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Variable Annuity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PLPP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2. Field Training</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Access to a Certified Field Trainer</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Client Development – Using the FNA</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Market Development Directory</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Team Building</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Using POL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3.  Advanced Training Boot Camps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Market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Insurance Level 1 &amp; 2</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Securities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Loans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Long Term Care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Variable Annuity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Recruiting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FNA</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Presentations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7" name="Google Shape;387;p18"/>
            <p:cNvSpPr txBox="1"/>
            <p:nvPr/>
          </p:nvSpPr>
          <p:spPr>
            <a:xfrm>
              <a:off x="107213400" y="106413300"/>
              <a:ext cx="5943600" cy="2286000"/>
            </a:xfrm>
            <a:prstGeom prst="rect">
              <a:avLst/>
            </a:prstGeom>
            <a:noFill/>
            <a:ln>
              <a:noFill/>
            </a:ln>
          </p:spPr>
          <p:txBody>
            <a:bodyPr spcFirstLastPara="1" wrap="square" lIns="36175" tIns="73025" rIns="36175" bIns="3617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 Life &amp; Health License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Calibri"/>
                <a:buNone/>
              </a:pPr>
              <a:endParaRPr sz="1000" b="1"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PFS Processing Fee	</a:t>
              </a:r>
              <a:r>
                <a:rPr lang="en-US" sz="1200" b="1" i="0" u="none" strike="noStrike" cap="none">
                  <a:solidFill>
                    <a:srgbClr val="000000"/>
                  </a:solidFill>
                  <a:latin typeface="Arial"/>
                  <a:ea typeface="Arial"/>
                  <a:cs typeface="Arial"/>
                  <a:sym typeface="Arial"/>
                </a:rPr>
                <a:t>$40.00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PFSU 40-Hour School	</a:t>
              </a:r>
              <a:r>
                <a:rPr lang="en-US" sz="1200" b="1" i="0" u="none" strike="noStrike" cap="none">
                  <a:solidFill>
                    <a:srgbClr val="000000"/>
                  </a:solidFill>
                  <a:latin typeface="Arial"/>
                  <a:ea typeface="Arial"/>
                  <a:cs typeface="Arial"/>
                  <a:sym typeface="Arial"/>
                </a:rPr>
                <a:t>$350.00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Georgia State Exam	</a:t>
              </a:r>
              <a:r>
                <a:rPr lang="en-US" sz="1200" b="1" i="0" u="none" strike="noStrike" cap="none">
                  <a:solidFill>
                    <a:srgbClr val="000000"/>
                  </a:solidFill>
                  <a:latin typeface="Arial"/>
                  <a:ea typeface="Arial"/>
                  <a:cs typeface="Arial"/>
                  <a:sym typeface="Arial"/>
                </a:rPr>
                <a:t>$90.00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1-Year Georgia License	</a:t>
              </a:r>
              <a:r>
                <a:rPr lang="en-US" sz="1200" b="1" i="0" u="none" strike="noStrike" cap="none">
                  <a:solidFill>
                    <a:srgbClr val="000000"/>
                  </a:solidFill>
                  <a:latin typeface="Arial"/>
                  <a:ea typeface="Arial"/>
                  <a:cs typeface="Arial"/>
                  <a:sym typeface="Arial"/>
                </a:rPr>
                <a:t>$75.00 Value</a:t>
              </a:r>
              <a:endParaRPr sz="12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1" i="0" u="none" strike="noStrike" cap="none">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Georgia Temporary License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Calibri"/>
                <a:buNone/>
              </a:pPr>
              <a:endParaRPr sz="2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PFS Education Center</a:t>
              </a:r>
              <a:endParaRPr sz="1400" b="0" i="0" u="none" strike="noStrike" cap="none">
                <a:solidFill>
                  <a:srgbClr val="000000"/>
                </a:solidFill>
                <a:latin typeface="Arial"/>
                <a:ea typeface="Arial"/>
                <a:cs typeface="Arial"/>
                <a:sym typeface="Arial"/>
              </a:endParaRPr>
            </a:p>
          </p:txBody>
        </p:sp>
        <p:grpSp>
          <p:nvGrpSpPr>
            <p:cNvPr id="388" name="Google Shape;388;p18"/>
            <p:cNvGrpSpPr/>
            <p:nvPr/>
          </p:nvGrpSpPr>
          <p:grpSpPr>
            <a:xfrm>
              <a:off x="107799187" y="106670475"/>
              <a:ext cx="897255" cy="374332"/>
              <a:chOff x="20473987" y="19345275"/>
              <a:chExt cx="897255" cy="374332"/>
            </a:xfrm>
          </p:grpSpPr>
          <p:sp>
            <p:nvSpPr>
              <p:cNvPr id="389" name="Google Shape;389;p18"/>
              <p:cNvSpPr/>
              <p:nvPr/>
            </p:nvSpPr>
            <p:spPr>
              <a:xfrm rot="5400000">
                <a:off x="20735449" y="19083814"/>
                <a:ext cx="374332" cy="897255"/>
              </a:xfrm>
              <a:prstGeom prst="upArrow">
                <a:avLst>
                  <a:gd name="adj1" fmla="val 7756"/>
                  <a:gd name="adj2" fmla="val 50000"/>
                </a:avLst>
              </a:prstGeom>
              <a:noFill/>
              <a:ln w="12700" cap="flat" cmpd="sng">
                <a:solidFill>
                  <a:srgbClr val="000000"/>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0" name="Google Shape;390;p18"/>
              <p:cNvSpPr txBox="1"/>
              <p:nvPr/>
            </p:nvSpPr>
            <p:spPr>
              <a:xfrm>
                <a:off x="20547570" y="19431000"/>
                <a:ext cx="788670" cy="20574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INCLUDES</a:t>
                </a:r>
                <a:endParaRPr sz="1400" b="0" i="0" u="none" strike="noStrike" cap="none">
                  <a:solidFill>
                    <a:srgbClr val="000000"/>
                  </a:solidFill>
                  <a:latin typeface="Arial"/>
                  <a:ea typeface="Arial"/>
                  <a:cs typeface="Arial"/>
                  <a:sym typeface="Arial"/>
                </a:endParaRPr>
              </a:p>
            </p:txBody>
          </p:sp>
        </p:grpSp>
        <p:grpSp>
          <p:nvGrpSpPr>
            <p:cNvPr id="391" name="Google Shape;391;p18"/>
            <p:cNvGrpSpPr/>
            <p:nvPr/>
          </p:nvGrpSpPr>
          <p:grpSpPr>
            <a:xfrm rot="1200000">
              <a:off x="106984801" y="107956347"/>
              <a:ext cx="897255" cy="374332"/>
              <a:chOff x="20173984" y="21116458"/>
              <a:chExt cx="897255" cy="374332"/>
            </a:xfrm>
          </p:grpSpPr>
          <p:sp>
            <p:nvSpPr>
              <p:cNvPr id="392" name="Google Shape;392;p18"/>
              <p:cNvSpPr/>
              <p:nvPr/>
            </p:nvSpPr>
            <p:spPr>
              <a:xfrm rot="5400000">
                <a:off x="20435446" y="20854996"/>
                <a:ext cx="374332" cy="897255"/>
              </a:xfrm>
              <a:prstGeom prst="upArrow">
                <a:avLst>
                  <a:gd name="adj1" fmla="val 7756"/>
                  <a:gd name="adj2" fmla="val 50000"/>
                </a:avLst>
              </a:prstGeom>
              <a:noFill/>
              <a:ln w="12700" cap="flat" cmpd="sng">
                <a:solidFill>
                  <a:srgbClr val="000000"/>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3" name="Google Shape;393;p18"/>
              <p:cNvSpPr txBox="1"/>
              <p:nvPr/>
            </p:nvSpPr>
            <p:spPr>
              <a:xfrm>
                <a:off x="20247564" y="21204559"/>
                <a:ext cx="788670" cy="20574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INCLUDES</a:t>
                </a:r>
                <a:endParaRPr sz="1400" b="0" i="0" u="none" strike="noStrike" cap="none">
                  <a:solidFill>
                    <a:srgbClr val="000000"/>
                  </a:solidFill>
                  <a:latin typeface="Arial"/>
                  <a:ea typeface="Arial"/>
                  <a:cs typeface="Arial"/>
                  <a:sym typeface="Arial"/>
                </a:endParaRPr>
              </a:p>
            </p:txBody>
          </p:sp>
        </p:grpSp>
        <p:sp>
          <p:nvSpPr>
            <p:cNvPr id="394" name="Google Shape;394;p18"/>
            <p:cNvSpPr txBox="1"/>
            <p:nvPr/>
          </p:nvSpPr>
          <p:spPr>
            <a:xfrm>
              <a:off x="111718725" y="106641900"/>
              <a:ext cx="1438275" cy="1600200"/>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9000"/>
                <a:buFont typeface="Times New Roman"/>
                <a:buNone/>
              </a:pPr>
              <a:r>
                <a:rPr lang="en-US" sz="9000" b="0" i="0" u="none" strike="noStrike" cap="none">
                  <a:solidFill>
                    <a:srgbClr val="000000"/>
                  </a:solidFill>
                  <a:latin typeface="Times New Roman"/>
                  <a:ea typeface="Times New Roman"/>
                  <a:cs typeface="Times New Roman"/>
                  <a:sym typeface="Times New Roman"/>
                </a:rPr>
                <a:t>}</a:t>
              </a:r>
              <a:endParaRPr sz="1400" b="0" i="0" u="none" strike="noStrike" cap="none">
                <a:solidFill>
                  <a:srgbClr val="000000"/>
                </a:solidFill>
                <a:latin typeface="Arial"/>
                <a:ea typeface="Arial"/>
                <a:cs typeface="Arial"/>
                <a:sym typeface="Arial"/>
              </a:endParaRPr>
            </a:p>
          </p:txBody>
        </p:sp>
        <p:sp>
          <p:nvSpPr>
            <p:cNvPr id="395" name="Google Shape;395;p18"/>
            <p:cNvSpPr txBox="1"/>
            <p:nvPr/>
          </p:nvSpPr>
          <p:spPr>
            <a:xfrm>
              <a:off x="112242600" y="107099100"/>
              <a:ext cx="914400" cy="62865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Total Value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$555.00</a:t>
              </a:r>
              <a:endParaRPr sz="1400" b="0" i="0" u="none" strike="noStrike" cap="none">
                <a:solidFill>
                  <a:srgbClr val="000000"/>
                </a:solidFill>
                <a:latin typeface="Arial"/>
                <a:ea typeface="Arial"/>
                <a:cs typeface="Arial"/>
                <a:sym typeface="Arial"/>
              </a:endParaRPr>
            </a:p>
          </p:txBody>
        </p:sp>
        <p:sp>
          <p:nvSpPr>
            <p:cNvPr id="396" name="Google Shape;396;p18"/>
            <p:cNvSpPr txBox="1"/>
            <p:nvPr/>
          </p:nvSpPr>
          <p:spPr>
            <a:xfrm>
              <a:off x="106756200" y="105384600"/>
              <a:ext cx="6858000" cy="114300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Business Acceleration System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Fast Track $99 Initial Amount + $25 Month POL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Standard $199 Initial Amount</a:t>
              </a:r>
              <a:endParaRPr sz="1400" b="0" i="0" u="none" strike="noStrike" cap="none">
                <a:solidFill>
                  <a:srgbClr val="000000"/>
                </a:solidFill>
                <a:latin typeface="Arial"/>
                <a:ea typeface="Arial"/>
                <a:cs typeface="Arial"/>
                <a:sym typeface="Arial"/>
              </a:endParaRPr>
            </a:p>
          </p:txBody>
        </p:sp>
        <p:sp>
          <p:nvSpPr>
            <p:cNvPr id="397" name="Google Shape;397;p18"/>
            <p:cNvSpPr txBox="1"/>
            <p:nvPr/>
          </p:nvSpPr>
          <p:spPr>
            <a:xfrm>
              <a:off x="110528100" y="108699300"/>
              <a:ext cx="3128963" cy="6067425"/>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4. Skill Development</a:t>
              </a: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Phone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Presentation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Getting Referrals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FNA Training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Closing Skills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Completing Forms/Applications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Follow-Up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PDA/Turbo Apps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Morningstar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5. Field Trainers Development</a:t>
              </a:r>
              <a:endParaRPr sz="12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Advanced Presentation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Cross-Selling of Products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Tap-Root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Overlapping Leadership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6. Business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Time Management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CallAtlanta/POL</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Bonus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EPN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Organizing Your Office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Communication/Processing Systems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(Information Flow)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7. Leadership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Communication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Vision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Goal Setting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Motivation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Personal Development</a:t>
              </a:r>
              <a:endParaRPr sz="1400" b="0" i="0" u="none" strike="noStrike" cap="none">
                <a:solidFill>
                  <a:srgbClr val="000000"/>
                </a:solidFill>
                <a:latin typeface="Arial"/>
                <a:ea typeface="Arial"/>
                <a:cs typeface="Arial"/>
                <a:sym typeface="Arial"/>
              </a:endParaRPr>
            </a:p>
          </p:txBody>
        </p:sp>
        <p:grpSp>
          <p:nvGrpSpPr>
            <p:cNvPr id="398" name="Google Shape;398;p18"/>
            <p:cNvGrpSpPr/>
            <p:nvPr/>
          </p:nvGrpSpPr>
          <p:grpSpPr>
            <a:xfrm>
              <a:off x="106756200" y="114557175"/>
              <a:ext cx="6858000" cy="400050"/>
              <a:chOff x="19431000" y="27231975"/>
              <a:chExt cx="6858000" cy="400050"/>
            </a:xfrm>
          </p:grpSpPr>
          <p:sp>
            <p:nvSpPr>
              <p:cNvPr id="399" name="Google Shape;399;p18"/>
              <p:cNvSpPr txBox="1"/>
              <p:nvPr/>
            </p:nvSpPr>
            <p:spPr>
              <a:xfrm>
                <a:off x="19431000" y="27289125"/>
                <a:ext cx="2400300" cy="320040"/>
              </a:xfrm>
              <a:prstGeom prst="rect">
                <a:avLst/>
              </a:prstGeom>
              <a:solidFill>
                <a:srgbClr val="FFFFFF"/>
              </a:solid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strike="noStrike" cap="none">
                    <a:solidFill>
                      <a:srgbClr val="000000"/>
                    </a:solidFill>
                    <a:latin typeface="Times New Roman"/>
                    <a:ea typeface="Times New Roman"/>
                    <a:cs typeface="Times New Roman"/>
                    <a:sym typeface="Times New Roman"/>
                  </a:rPr>
                  <a:t>For educational and training purposes only.  </a:t>
                </a:r>
                <a:endParaRPr sz="1400" b="0" i="0" u="none" strike="noStrike" cap="none">
                  <a:solidFill>
                    <a:srgbClr val="000000"/>
                  </a:solidFill>
                  <a:latin typeface="Arial"/>
                  <a:ea typeface="Arial"/>
                  <a:cs typeface="Arial"/>
                  <a:sym typeface="Arial"/>
                </a:endParaRPr>
              </a:p>
            </p:txBody>
          </p:sp>
          <p:sp>
            <p:nvSpPr>
              <p:cNvPr id="400" name="Google Shape;400;p18"/>
              <p:cNvSpPr txBox="1"/>
              <p:nvPr/>
            </p:nvSpPr>
            <p:spPr>
              <a:xfrm>
                <a:off x="26003250" y="27231975"/>
                <a:ext cx="285750" cy="400050"/>
              </a:xfrm>
              <a:prstGeom prst="rect">
                <a:avLst/>
              </a:prstGeom>
              <a:solidFill>
                <a:srgbClr val="FFFFFF"/>
              </a:solid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7</a:t>
                </a:r>
                <a:endParaRPr sz="1400" b="0" i="0" u="none" strike="noStrike" cap="none">
                  <a:solidFill>
                    <a:srgbClr val="000000"/>
                  </a:solidFill>
                  <a:latin typeface="Arial"/>
                  <a:ea typeface="Arial"/>
                  <a:cs typeface="Arial"/>
                  <a:sym typeface="Arial"/>
                </a:endParaRPr>
              </a:p>
            </p:txBody>
          </p:sp>
        </p:grpSp>
        <p:sp>
          <p:nvSpPr>
            <p:cNvPr id="401" name="Google Shape;401;p18"/>
            <p:cNvSpPr txBox="1"/>
            <p:nvPr/>
          </p:nvSpPr>
          <p:spPr>
            <a:xfrm>
              <a:off x="112471200" y="114642900"/>
              <a:ext cx="800100" cy="2286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strike="noStrike" cap="none">
                  <a:solidFill>
                    <a:srgbClr val="000000"/>
                  </a:solidFill>
                  <a:latin typeface="Times New Roman"/>
                  <a:ea typeface="Times New Roman"/>
                  <a:cs typeface="Times New Roman"/>
                  <a:sym typeface="Times New Roman"/>
                </a:rPr>
                <a:t>Version 3</a:t>
              </a:r>
              <a:endParaRPr sz="1400" b="0" i="0" u="none" strike="noStrike" cap="none">
                <a:solidFill>
                  <a:srgbClr val="000000"/>
                </a:solidFill>
                <a:latin typeface="Arial"/>
                <a:ea typeface="Arial"/>
                <a:cs typeface="Arial"/>
                <a:sym typeface="Arial"/>
              </a:endParaRPr>
            </a:p>
          </p:txBody>
        </p:sp>
      </p:grpSp>
      <p:grpSp>
        <p:nvGrpSpPr>
          <p:cNvPr id="402" name="Google Shape;402;p18"/>
          <p:cNvGrpSpPr/>
          <p:nvPr/>
        </p:nvGrpSpPr>
        <p:grpSpPr>
          <a:xfrm>
            <a:off x="108280206" y="106908600"/>
            <a:ext cx="6900862" cy="9572625"/>
            <a:chOff x="106756200" y="105384600"/>
            <a:chExt cx="6900863" cy="9572625"/>
          </a:xfrm>
        </p:grpSpPr>
        <p:sp>
          <p:nvSpPr>
            <p:cNvPr id="403" name="Google Shape;403;p18"/>
            <p:cNvSpPr txBox="1"/>
            <p:nvPr/>
          </p:nvSpPr>
          <p:spPr>
            <a:xfrm>
              <a:off x="106756200" y="106413300"/>
              <a:ext cx="6858000" cy="8129588"/>
            </a:xfrm>
            <a:prstGeom prst="rect">
              <a:avLst/>
            </a:prstGeom>
            <a:noFill/>
            <a:ln w="12700" cap="flat" cmpd="sng">
              <a:solidFill>
                <a:srgbClr val="000000"/>
              </a:solidFill>
              <a:prstDash val="solid"/>
              <a:miter lim="800000"/>
              <a:headEnd type="none" w="sm" len="sm"/>
              <a:tailEnd type="none" w="sm" len="sm"/>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4" name="Google Shape;404;p18"/>
            <p:cNvSpPr txBox="1"/>
            <p:nvPr/>
          </p:nvSpPr>
          <p:spPr>
            <a:xfrm>
              <a:off x="106756200" y="108699300"/>
              <a:ext cx="3686175" cy="6067425"/>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1. Fundamental Series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Orientation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Prospecting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Approach</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Presentation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Follow Up</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Start Up</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Referrals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FNA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Insurance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Securities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Mortgage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Long Term Care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Variable Annuity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PLPP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2. Field Training</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Access to a Certified Field Trainer</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Client Development – Using the FNA</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Market Development Directory</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Team Building</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Using POL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3.  Advanced Training Boot Camps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Market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Insurance Level 1 &amp; 2</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Securities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Loans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Long Term Care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Variable Annuity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Recruiting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FNA</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Presentations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05" name="Google Shape;405;p18"/>
            <p:cNvSpPr txBox="1"/>
            <p:nvPr/>
          </p:nvSpPr>
          <p:spPr>
            <a:xfrm>
              <a:off x="107213400" y="106413300"/>
              <a:ext cx="5943600" cy="2286000"/>
            </a:xfrm>
            <a:prstGeom prst="rect">
              <a:avLst/>
            </a:prstGeom>
            <a:noFill/>
            <a:ln>
              <a:noFill/>
            </a:ln>
          </p:spPr>
          <p:txBody>
            <a:bodyPr spcFirstLastPara="1" wrap="square" lIns="36175" tIns="73025" rIns="36175" bIns="3617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 Life &amp; Health License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Calibri"/>
                <a:buNone/>
              </a:pPr>
              <a:endParaRPr sz="1000" b="1"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PFS Processing Fee	</a:t>
              </a:r>
              <a:r>
                <a:rPr lang="en-US" sz="1200" b="1" i="0" u="none" strike="noStrike" cap="none">
                  <a:solidFill>
                    <a:srgbClr val="000000"/>
                  </a:solidFill>
                  <a:latin typeface="Arial"/>
                  <a:ea typeface="Arial"/>
                  <a:cs typeface="Arial"/>
                  <a:sym typeface="Arial"/>
                </a:rPr>
                <a:t>$40.00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PFSU 40-Hour School	</a:t>
              </a:r>
              <a:r>
                <a:rPr lang="en-US" sz="1200" b="1" i="0" u="none" strike="noStrike" cap="none">
                  <a:solidFill>
                    <a:srgbClr val="000000"/>
                  </a:solidFill>
                  <a:latin typeface="Arial"/>
                  <a:ea typeface="Arial"/>
                  <a:cs typeface="Arial"/>
                  <a:sym typeface="Arial"/>
                </a:rPr>
                <a:t>$350.00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Georgia State Exam	</a:t>
              </a:r>
              <a:r>
                <a:rPr lang="en-US" sz="1200" b="1" i="0" u="none" strike="noStrike" cap="none">
                  <a:solidFill>
                    <a:srgbClr val="000000"/>
                  </a:solidFill>
                  <a:latin typeface="Arial"/>
                  <a:ea typeface="Arial"/>
                  <a:cs typeface="Arial"/>
                  <a:sym typeface="Arial"/>
                </a:rPr>
                <a:t>$90.00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1-Year Georgia License	</a:t>
              </a:r>
              <a:r>
                <a:rPr lang="en-US" sz="1200" b="1" i="0" u="none" strike="noStrike" cap="none">
                  <a:solidFill>
                    <a:srgbClr val="000000"/>
                  </a:solidFill>
                  <a:latin typeface="Arial"/>
                  <a:ea typeface="Arial"/>
                  <a:cs typeface="Arial"/>
                  <a:sym typeface="Arial"/>
                </a:rPr>
                <a:t>$75.00 Value</a:t>
              </a:r>
              <a:endParaRPr sz="12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1" i="0" u="none" strike="noStrike" cap="none">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Georgia Temporary License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Calibri"/>
                <a:buNone/>
              </a:pPr>
              <a:endParaRPr sz="2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PFS Education Center</a:t>
              </a:r>
              <a:endParaRPr sz="1400" b="0" i="0" u="none" strike="noStrike" cap="none">
                <a:solidFill>
                  <a:srgbClr val="000000"/>
                </a:solidFill>
                <a:latin typeface="Arial"/>
                <a:ea typeface="Arial"/>
                <a:cs typeface="Arial"/>
                <a:sym typeface="Arial"/>
              </a:endParaRPr>
            </a:p>
          </p:txBody>
        </p:sp>
        <p:grpSp>
          <p:nvGrpSpPr>
            <p:cNvPr id="406" name="Google Shape;406;p18"/>
            <p:cNvGrpSpPr/>
            <p:nvPr/>
          </p:nvGrpSpPr>
          <p:grpSpPr>
            <a:xfrm>
              <a:off x="107799187" y="106670475"/>
              <a:ext cx="897255" cy="374332"/>
              <a:chOff x="20473987" y="19345275"/>
              <a:chExt cx="897255" cy="374332"/>
            </a:xfrm>
          </p:grpSpPr>
          <p:sp>
            <p:nvSpPr>
              <p:cNvPr id="407" name="Google Shape;407;p18"/>
              <p:cNvSpPr/>
              <p:nvPr/>
            </p:nvSpPr>
            <p:spPr>
              <a:xfrm rot="5400000">
                <a:off x="20735449" y="19083814"/>
                <a:ext cx="374332" cy="897255"/>
              </a:xfrm>
              <a:prstGeom prst="upArrow">
                <a:avLst>
                  <a:gd name="adj1" fmla="val 7756"/>
                  <a:gd name="adj2" fmla="val 50000"/>
                </a:avLst>
              </a:prstGeom>
              <a:noFill/>
              <a:ln w="12700" cap="flat" cmpd="sng">
                <a:solidFill>
                  <a:srgbClr val="000000"/>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8" name="Google Shape;408;p18"/>
              <p:cNvSpPr txBox="1"/>
              <p:nvPr/>
            </p:nvSpPr>
            <p:spPr>
              <a:xfrm>
                <a:off x="20547570" y="19431000"/>
                <a:ext cx="788670" cy="20574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INCLUDES</a:t>
                </a:r>
                <a:endParaRPr sz="1400" b="0" i="0" u="none" strike="noStrike" cap="none">
                  <a:solidFill>
                    <a:srgbClr val="000000"/>
                  </a:solidFill>
                  <a:latin typeface="Arial"/>
                  <a:ea typeface="Arial"/>
                  <a:cs typeface="Arial"/>
                  <a:sym typeface="Arial"/>
                </a:endParaRPr>
              </a:p>
            </p:txBody>
          </p:sp>
        </p:grpSp>
        <p:grpSp>
          <p:nvGrpSpPr>
            <p:cNvPr id="409" name="Google Shape;409;p18"/>
            <p:cNvGrpSpPr/>
            <p:nvPr/>
          </p:nvGrpSpPr>
          <p:grpSpPr>
            <a:xfrm rot="1200000">
              <a:off x="106984801" y="107956347"/>
              <a:ext cx="897255" cy="374332"/>
              <a:chOff x="20173984" y="21116458"/>
              <a:chExt cx="897255" cy="374332"/>
            </a:xfrm>
          </p:grpSpPr>
          <p:sp>
            <p:nvSpPr>
              <p:cNvPr id="410" name="Google Shape;410;p18"/>
              <p:cNvSpPr/>
              <p:nvPr/>
            </p:nvSpPr>
            <p:spPr>
              <a:xfrm rot="5400000">
                <a:off x="20435446" y="20854996"/>
                <a:ext cx="374332" cy="897255"/>
              </a:xfrm>
              <a:prstGeom prst="upArrow">
                <a:avLst>
                  <a:gd name="adj1" fmla="val 7756"/>
                  <a:gd name="adj2" fmla="val 50000"/>
                </a:avLst>
              </a:prstGeom>
              <a:noFill/>
              <a:ln w="12700" cap="flat" cmpd="sng">
                <a:solidFill>
                  <a:srgbClr val="000000"/>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1" name="Google Shape;411;p18"/>
              <p:cNvSpPr txBox="1"/>
              <p:nvPr/>
            </p:nvSpPr>
            <p:spPr>
              <a:xfrm>
                <a:off x="20247564" y="21204559"/>
                <a:ext cx="788670" cy="20574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INCLUDES</a:t>
                </a:r>
                <a:endParaRPr sz="1400" b="0" i="0" u="none" strike="noStrike" cap="none">
                  <a:solidFill>
                    <a:srgbClr val="000000"/>
                  </a:solidFill>
                  <a:latin typeface="Arial"/>
                  <a:ea typeface="Arial"/>
                  <a:cs typeface="Arial"/>
                  <a:sym typeface="Arial"/>
                </a:endParaRPr>
              </a:p>
            </p:txBody>
          </p:sp>
        </p:grpSp>
        <p:sp>
          <p:nvSpPr>
            <p:cNvPr id="412" name="Google Shape;412;p18"/>
            <p:cNvSpPr txBox="1"/>
            <p:nvPr/>
          </p:nvSpPr>
          <p:spPr>
            <a:xfrm>
              <a:off x="111718725" y="106641900"/>
              <a:ext cx="1438275" cy="1600200"/>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9000"/>
                <a:buFont typeface="Times New Roman"/>
                <a:buNone/>
              </a:pPr>
              <a:r>
                <a:rPr lang="en-US" sz="9000" b="0" i="0" u="none" strike="noStrike" cap="none">
                  <a:solidFill>
                    <a:srgbClr val="000000"/>
                  </a:solidFill>
                  <a:latin typeface="Times New Roman"/>
                  <a:ea typeface="Times New Roman"/>
                  <a:cs typeface="Times New Roman"/>
                  <a:sym typeface="Times New Roman"/>
                </a:rPr>
                <a:t>}</a:t>
              </a:r>
              <a:endParaRPr sz="1400" b="0" i="0" u="none" strike="noStrike" cap="none">
                <a:solidFill>
                  <a:srgbClr val="000000"/>
                </a:solidFill>
                <a:latin typeface="Arial"/>
                <a:ea typeface="Arial"/>
                <a:cs typeface="Arial"/>
                <a:sym typeface="Arial"/>
              </a:endParaRPr>
            </a:p>
          </p:txBody>
        </p:sp>
        <p:sp>
          <p:nvSpPr>
            <p:cNvPr id="413" name="Google Shape;413;p18"/>
            <p:cNvSpPr txBox="1"/>
            <p:nvPr/>
          </p:nvSpPr>
          <p:spPr>
            <a:xfrm>
              <a:off x="112242600" y="107099100"/>
              <a:ext cx="914400" cy="62865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Total Value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$555.00</a:t>
              </a:r>
              <a:endParaRPr sz="1400" b="0" i="0" u="none" strike="noStrike" cap="none">
                <a:solidFill>
                  <a:srgbClr val="000000"/>
                </a:solidFill>
                <a:latin typeface="Arial"/>
                <a:ea typeface="Arial"/>
                <a:cs typeface="Arial"/>
                <a:sym typeface="Arial"/>
              </a:endParaRPr>
            </a:p>
          </p:txBody>
        </p:sp>
        <p:sp>
          <p:nvSpPr>
            <p:cNvPr id="414" name="Google Shape;414;p18"/>
            <p:cNvSpPr txBox="1"/>
            <p:nvPr/>
          </p:nvSpPr>
          <p:spPr>
            <a:xfrm>
              <a:off x="106756200" y="105384600"/>
              <a:ext cx="6858000" cy="114300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Business Acceleration System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Fast Track $99 Initial Amount + $25 Month POL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Standard $199 Initial Amount</a:t>
              </a:r>
              <a:endParaRPr sz="1400" b="0" i="0" u="none" strike="noStrike" cap="none">
                <a:solidFill>
                  <a:srgbClr val="000000"/>
                </a:solidFill>
                <a:latin typeface="Arial"/>
                <a:ea typeface="Arial"/>
                <a:cs typeface="Arial"/>
                <a:sym typeface="Arial"/>
              </a:endParaRPr>
            </a:p>
          </p:txBody>
        </p:sp>
        <p:sp>
          <p:nvSpPr>
            <p:cNvPr id="415" name="Google Shape;415;p18"/>
            <p:cNvSpPr txBox="1"/>
            <p:nvPr/>
          </p:nvSpPr>
          <p:spPr>
            <a:xfrm>
              <a:off x="110528100" y="108699300"/>
              <a:ext cx="3128963" cy="6067425"/>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4. Skill Development</a:t>
              </a: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Phone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Presentation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Getting Referrals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FNA Training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Closing Skills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Completing Forms/Applications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Follow-Up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PDA/Turbo Apps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Morningstar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5. Field Trainers Development</a:t>
              </a:r>
              <a:endParaRPr sz="12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Advanced Presentation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Cross-Selling of Products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Tap-Root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Overlapping Leadership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6. Business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Time Management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CallAtlanta/POL</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Bonus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EPN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Organizing Your Office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Communication/Processing Systems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(Information Flow)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7. Leadership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Communication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Vision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Goal Setting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Motivation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Personal Development</a:t>
              </a:r>
              <a:endParaRPr sz="1400" b="0" i="0" u="none" strike="noStrike" cap="none">
                <a:solidFill>
                  <a:srgbClr val="000000"/>
                </a:solidFill>
                <a:latin typeface="Arial"/>
                <a:ea typeface="Arial"/>
                <a:cs typeface="Arial"/>
                <a:sym typeface="Arial"/>
              </a:endParaRPr>
            </a:p>
          </p:txBody>
        </p:sp>
        <p:grpSp>
          <p:nvGrpSpPr>
            <p:cNvPr id="416" name="Google Shape;416;p18"/>
            <p:cNvGrpSpPr/>
            <p:nvPr/>
          </p:nvGrpSpPr>
          <p:grpSpPr>
            <a:xfrm>
              <a:off x="106756200" y="114557175"/>
              <a:ext cx="6858000" cy="400050"/>
              <a:chOff x="19431000" y="27231975"/>
              <a:chExt cx="6858000" cy="400050"/>
            </a:xfrm>
          </p:grpSpPr>
          <p:sp>
            <p:nvSpPr>
              <p:cNvPr id="417" name="Google Shape;417;p18"/>
              <p:cNvSpPr txBox="1"/>
              <p:nvPr/>
            </p:nvSpPr>
            <p:spPr>
              <a:xfrm>
                <a:off x="19431000" y="27289125"/>
                <a:ext cx="2400300" cy="320040"/>
              </a:xfrm>
              <a:prstGeom prst="rect">
                <a:avLst/>
              </a:prstGeom>
              <a:solidFill>
                <a:srgbClr val="FFFFFF"/>
              </a:solid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strike="noStrike" cap="none">
                    <a:solidFill>
                      <a:srgbClr val="000000"/>
                    </a:solidFill>
                    <a:latin typeface="Times New Roman"/>
                    <a:ea typeface="Times New Roman"/>
                    <a:cs typeface="Times New Roman"/>
                    <a:sym typeface="Times New Roman"/>
                  </a:rPr>
                  <a:t>For educational and training purposes only.  </a:t>
                </a:r>
                <a:endParaRPr sz="1400" b="0" i="0" u="none" strike="noStrike" cap="none">
                  <a:solidFill>
                    <a:srgbClr val="000000"/>
                  </a:solidFill>
                  <a:latin typeface="Arial"/>
                  <a:ea typeface="Arial"/>
                  <a:cs typeface="Arial"/>
                  <a:sym typeface="Arial"/>
                </a:endParaRPr>
              </a:p>
            </p:txBody>
          </p:sp>
          <p:sp>
            <p:nvSpPr>
              <p:cNvPr id="418" name="Google Shape;418;p18"/>
              <p:cNvSpPr txBox="1"/>
              <p:nvPr/>
            </p:nvSpPr>
            <p:spPr>
              <a:xfrm>
                <a:off x="26003250" y="27231975"/>
                <a:ext cx="285750" cy="400050"/>
              </a:xfrm>
              <a:prstGeom prst="rect">
                <a:avLst/>
              </a:prstGeom>
              <a:solidFill>
                <a:srgbClr val="FFFFFF"/>
              </a:solid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7</a:t>
                </a:r>
                <a:endParaRPr sz="1400" b="0" i="0" u="none" strike="noStrike" cap="none">
                  <a:solidFill>
                    <a:srgbClr val="000000"/>
                  </a:solidFill>
                  <a:latin typeface="Arial"/>
                  <a:ea typeface="Arial"/>
                  <a:cs typeface="Arial"/>
                  <a:sym typeface="Arial"/>
                </a:endParaRPr>
              </a:p>
            </p:txBody>
          </p:sp>
        </p:grpSp>
        <p:sp>
          <p:nvSpPr>
            <p:cNvPr id="419" name="Google Shape;419;p18"/>
            <p:cNvSpPr txBox="1"/>
            <p:nvPr/>
          </p:nvSpPr>
          <p:spPr>
            <a:xfrm>
              <a:off x="112471200" y="114642900"/>
              <a:ext cx="800100" cy="2286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strike="noStrike" cap="none">
                  <a:solidFill>
                    <a:srgbClr val="000000"/>
                  </a:solidFill>
                  <a:latin typeface="Times New Roman"/>
                  <a:ea typeface="Times New Roman"/>
                  <a:cs typeface="Times New Roman"/>
                  <a:sym typeface="Times New Roman"/>
                </a:rPr>
                <a:t>Version 3</a:t>
              </a:r>
              <a:endParaRPr sz="1400" b="0" i="0" u="none" strike="noStrike" cap="none">
                <a:solidFill>
                  <a:srgbClr val="000000"/>
                </a:solidFill>
                <a:latin typeface="Arial"/>
                <a:ea typeface="Arial"/>
                <a:cs typeface="Arial"/>
                <a:sym typeface="Arial"/>
              </a:endParaRPr>
            </a:p>
          </p:txBody>
        </p:sp>
      </p:grpSp>
      <p:grpSp>
        <p:nvGrpSpPr>
          <p:cNvPr id="420" name="Google Shape;420;p18"/>
          <p:cNvGrpSpPr/>
          <p:nvPr/>
        </p:nvGrpSpPr>
        <p:grpSpPr>
          <a:xfrm>
            <a:off x="108432606" y="107061000"/>
            <a:ext cx="6900862" cy="9572625"/>
            <a:chOff x="106756200" y="105384600"/>
            <a:chExt cx="6900863" cy="9572625"/>
          </a:xfrm>
        </p:grpSpPr>
        <p:sp>
          <p:nvSpPr>
            <p:cNvPr id="421" name="Google Shape;421;p18"/>
            <p:cNvSpPr txBox="1"/>
            <p:nvPr/>
          </p:nvSpPr>
          <p:spPr>
            <a:xfrm>
              <a:off x="106756200" y="106413300"/>
              <a:ext cx="6858000" cy="8129588"/>
            </a:xfrm>
            <a:prstGeom prst="rect">
              <a:avLst/>
            </a:prstGeom>
            <a:noFill/>
            <a:ln w="12700" cap="flat" cmpd="sng">
              <a:solidFill>
                <a:srgbClr val="000000"/>
              </a:solidFill>
              <a:prstDash val="solid"/>
              <a:miter lim="800000"/>
              <a:headEnd type="none" w="sm" len="sm"/>
              <a:tailEnd type="none" w="sm" len="sm"/>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2" name="Google Shape;422;p18"/>
            <p:cNvSpPr txBox="1"/>
            <p:nvPr/>
          </p:nvSpPr>
          <p:spPr>
            <a:xfrm>
              <a:off x="106756200" y="108699300"/>
              <a:ext cx="3686175" cy="6067425"/>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1. Fundamental Series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Orientation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Prospecting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Approach</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Presentation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Follow Up</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Start Up</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Referrals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FNA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Insurance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Securities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Mortgage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Long Term Care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Variable Annuity Basics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PLPP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2. Field Training</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Access to a Certified Field Trainer</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Client Development – Using the FNA</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Market Development Directory</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Team Building</a:t>
              </a:r>
              <a:endParaRPr sz="1400" b="0" i="0" u="none" strike="noStrike" cap="none">
                <a:solidFill>
                  <a:srgbClr val="000000"/>
                </a:solidFill>
                <a:latin typeface="Arial"/>
                <a:ea typeface="Arial"/>
                <a:cs typeface="Arial"/>
                <a:sym typeface="Arial"/>
              </a:endParaRPr>
            </a:p>
            <a:p>
              <a:pPr marL="457200" marR="0" lvl="1"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Using POL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3.  Advanced Training Boot Camps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Market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Insurance Level 1 &amp; 2</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Securities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Loans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Long Term Care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Variable Annuity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Recruiting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FNA</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Presentations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23" name="Google Shape;423;p18"/>
            <p:cNvSpPr txBox="1"/>
            <p:nvPr/>
          </p:nvSpPr>
          <p:spPr>
            <a:xfrm>
              <a:off x="107213400" y="106413300"/>
              <a:ext cx="5943600" cy="2286000"/>
            </a:xfrm>
            <a:prstGeom prst="rect">
              <a:avLst/>
            </a:prstGeom>
            <a:noFill/>
            <a:ln>
              <a:noFill/>
            </a:ln>
          </p:spPr>
          <p:txBody>
            <a:bodyPr spcFirstLastPara="1" wrap="square" lIns="36175" tIns="73025" rIns="36175" bIns="3617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 Life &amp; Health License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Calibri"/>
                <a:buNone/>
              </a:pPr>
              <a:endParaRPr sz="1000" b="1"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PFS Processing Fee	</a:t>
              </a:r>
              <a:r>
                <a:rPr lang="en-US" sz="1200" b="1" i="0" u="none" strike="noStrike" cap="none">
                  <a:solidFill>
                    <a:srgbClr val="000000"/>
                  </a:solidFill>
                  <a:latin typeface="Arial"/>
                  <a:ea typeface="Arial"/>
                  <a:cs typeface="Arial"/>
                  <a:sym typeface="Arial"/>
                </a:rPr>
                <a:t>$40.00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PFSU 40-Hour School	</a:t>
              </a:r>
              <a:r>
                <a:rPr lang="en-US" sz="1200" b="1" i="0" u="none" strike="noStrike" cap="none">
                  <a:solidFill>
                    <a:srgbClr val="000000"/>
                  </a:solidFill>
                  <a:latin typeface="Arial"/>
                  <a:ea typeface="Arial"/>
                  <a:cs typeface="Arial"/>
                  <a:sym typeface="Arial"/>
                </a:rPr>
                <a:t>$350.00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Georgia State Exam	</a:t>
              </a:r>
              <a:r>
                <a:rPr lang="en-US" sz="1200" b="1" i="0" u="none" strike="noStrike" cap="none">
                  <a:solidFill>
                    <a:srgbClr val="000000"/>
                  </a:solidFill>
                  <a:latin typeface="Arial"/>
                  <a:ea typeface="Arial"/>
                  <a:cs typeface="Arial"/>
                  <a:sym typeface="Arial"/>
                </a:rPr>
                <a:t>$90.00 Value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1-Year Georgia License	</a:t>
              </a:r>
              <a:r>
                <a:rPr lang="en-US" sz="1200" b="1" i="0" u="none" strike="noStrike" cap="none">
                  <a:solidFill>
                    <a:srgbClr val="000000"/>
                  </a:solidFill>
                  <a:latin typeface="Arial"/>
                  <a:ea typeface="Arial"/>
                  <a:cs typeface="Arial"/>
                  <a:sym typeface="Arial"/>
                </a:rPr>
                <a:t>$75.00 Value</a:t>
              </a:r>
              <a:endParaRPr sz="12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1" i="0" u="none" strike="noStrike" cap="none">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Georgia Temporary License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Calibri"/>
                <a:buNone/>
              </a:pPr>
              <a:endParaRPr sz="2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PFS Education Center</a:t>
              </a:r>
              <a:endParaRPr sz="1400" b="0" i="0" u="none" strike="noStrike" cap="none">
                <a:solidFill>
                  <a:srgbClr val="000000"/>
                </a:solidFill>
                <a:latin typeface="Arial"/>
                <a:ea typeface="Arial"/>
                <a:cs typeface="Arial"/>
                <a:sym typeface="Arial"/>
              </a:endParaRPr>
            </a:p>
          </p:txBody>
        </p:sp>
        <p:grpSp>
          <p:nvGrpSpPr>
            <p:cNvPr id="424" name="Google Shape;424;p18"/>
            <p:cNvGrpSpPr/>
            <p:nvPr/>
          </p:nvGrpSpPr>
          <p:grpSpPr>
            <a:xfrm>
              <a:off x="107799187" y="106670475"/>
              <a:ext cx="897255" cy="374332"/>
              <a:chOff x="20473987" y="19345275"/>
              <a:chExt cx="897255" cy="374332"/>
            </a:xfrm>
          </p:grpSpPr>
          <p:sp>
            <p:nvSpPr>
              <p:cNvPr id="425" name="Google Shape;425;p18"/>
              <p:cNvSpPr/>
              <p:nvPr/>
            </p:nvSpPr>
            <p:spPr>
              <a:xfrm rot="5400000">
                <a:off x="20735449" y="19083814"/>
                <a:ext cx="374332" cy="897255"/>
              </a:xfrm>
              <a:prstGeom prst="upArrow">
                <a:avLst>
                  <a:gd name="adj1" fmla="val 7756"/>
                  <a:gd name="adj2" fmla="val 50000"/>
                </a:avLst>
              </a:prstGeom>
              <a:noFill/>
              <a:ln w="12700" cap="flat" cmpd="sng">
                <a:solidFill>
                  <a:srgbClr val="000000"/>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6" name="Google Shape;426;p18"/>
              <p:cNvSpPr txBox="1"/>
              <p:nvPr/>
            </p:nvSpPr>
            <p:spPr>
              <a:xfrm>
                <a:off x="20547570" y="19431000"/>
                <a:ext cx="788670" cy="20574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INCLUDES</a:t>
                </a:r>
                <a:endParaRPr sz="1400" b="0" i="0" u="none" strike="noStrike" cap="none">
                  <a:solidFill>
                    <a:srgbClr val="000000"/>
                  </a:solidFill>
                  <a:latin typeface="Arial"/>
                  <a:ea typeface="Arial"/>
                  <a:cs typeface="Arial"/>
                  <a:sym typeface="Arial"/>
                </a:endParaRPr>
              </a:p>
            </p:txBody>
          </p:sp>
        </p:grpSp>
        <p:grpSp>
          <p:nvGrpSpPr>
            <p:cNvPr id="427" name="Google Shape;427;p18"/>
            <p:cNvGrpSpPr/>
            <p:nvPr/>
          </p:nvGrpSpPr>
          <p:grpSpPr>
            <a:xfrm rot="1200000">
              <a:off x="106984801" y="107956347"/>
              <a:ext cx="897255" cy="374332"/>
              <a:chOff x="20173984" y="21116458"/>
              <a:chExt cx="897255" cy="374332"/>
            </a:xfrm>
          </p:grpSpPr>
          <p:sp>
            <p:nvSpPr>
              <p:cNvPr id="428" name="Google Shape;428;p18"/>
              <p:cNvSpPr/>
              <p:nvPr/>
            </p:nvSpPr>
            <p:spPr>
              <a:xfrm rot="5400000">
                <a:off x="20435446" y="20854996"/>
                <a:ext cx="374332" cy="897255"/>
              </a:xfrm>
              <a:prstGeom prst="upArrow">
                <a:avLst>
                  <a:gd name="adj1" fmla="val 7756"/>
                  <a:gd name="adj2" fmla="val 50000"/>
                </a:avLst>
              </a:prstGeom>
              <a:noFill/>
              <a:ln w="12700" cap="flat" cmpd="sng">
                <a:solidFill>
                  <a:srgbClr val="000000"/>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9" name="Google Shape;429;p18"/>
              <p:cNvSpPr txBox="1"/>
              <p:nvPr/>
            </p:nvSpPr>
            <p:spPr>
              <a:xfrm>
                <a:off x="20247564" y="21204559"/>
                <a:ext cx="788670" cy="20574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INCLUDES</a:t>
                </a:r>
                <a:endParaRPr sz="1400" b="0" i="0" u="none" strike="noStrike" cap="none">
                  <a:solidFill>
                    <a:srgbClr val="000000"/>
                  </a:solidFill>
                  <a:latin typeface="Arial"/>
                  <a:ea typeface="Arial"/>
                  <a:cs typeface="Arial"/>
                  <a:sym typeface="Arial"/>
                </a:endParaRPr>
              </a:p>
            </p:txBody>
          </p:sp>
        </p:grpSp>
        <p:sp>
          <p:nvSpPr>
            <p:cNvPr id="430" name="Google Shape;430;p18"/>
            <p:cNvSpPr txBox="1"/>
            <p:nvPr/>
          </p:nvSpPr>
          <p:spPr>
            <a:xfrm>
              <a:off x="111718725" y="106641900"/>
              <a:ext cx="1438275" cy="1600200"/>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9000"/>
                <a:buFont typeface="Times New Roman"/>
                <a:buNone/>
              </a:pPr>
              <a:r>
                <a:rPr lang="en-US" sz="9000" b="0" i="0" u="none" strike="noStrike" cap="none">
                  <a:solidFill>
                    <a:srgbClr val="000000"/>
                  </a:solidFill>
                  <a:latin typeface="Times New Roman"/>
                  <a:ea typeface="Times New Roman"/>
                  <a:cs typeface="Times New Roman"/>
                  <a:sym typeface="Times New Roman"/>
                </a:rPr>
                <a:t>}</a:t>
              </a:r>
              <a:endParaRPr sz="1400" b="0" i="0" u="none" strike="noStrike" cap="none">
                <a:solidFill>
                  <a:srgbClr val="000000"/>
                </a:solidFill>
                <a:latin typeface="Arial"/>
                <a:ea typeface="Arial"/>
                <a:cs typeface="Arial"/>
                <a:sym typeface="Arial"/>
              </a:endParaRPr>
            </a:p>
          </p:txBody>
        </p:sp>
        <p:sp>
          <p:nvSpPr>
            <p:cNvPr id="431" name="Google Shape;431;p18"/>
            <p:cNvSpPr txBox="1"/>
            <p:nvPr/>
          </p:nvSpPr>
          <p:spPr>
            <a:xfrm>
              <a:off x="112242600" y="107099100"/>
              <a:ext cx="914400" cy="62865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Total Value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$555.00</a:t>
              </a:r>
              <a:endParaRPr sz="1400" b="0" i="0" u="none" strike="noStrike" cap="none">
                <a:solidFill>
                  <a:srgbClr val="000000"/>
                </a:solidFill>
                <a:latin typeface="Arial"/>
                <a:ea typeface="Arial"/>
                <a:cs typeface="Arial"/>
                <a:sym typeface="Arial"/>
              </a:endParaRPr>
            </a:p>
          </p:txBody>
        </p:sp>
        <p:sp>
          <p:nvSpPr>
            <p:cNvPr id="432" name="Google Shape;432;p18"/>
            <p:cNvSpPr txBox="1"/>
            <p:nvPr/>
          </p:nvSpPr>
          <p:spPr>
            <a:xfrm>
              <a:off x="106756200" y="105384600"/>
              <a:ext cx="6858000" cy="1143000"/>
            </a:xfrm>
            <a:prstGeom prst="rect">
              <a:avLst/>
            </a:prstGeom>
            <a:noFill/>
            <a:ln>
              <a:noFill/>
            </a:ln>
          </p:spPr>
          <p:txBody>
            <a:bodyPr spcFirstLastPara="1" wrap="square" lIns="36175" tIns="36175" rIns="36175" bIns="3617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Business Acceleration System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Fast Track $99 Initial Amount + $25 Month POL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Standard $199 Initial Amount</a:t>
              </a:r>
              <a:endParaRPr sz="1400" b="0" i="0" u="none" strike="noStrike" cap="none">
                <a:solidFill>
                  <a:srgbClr val="000000"/>
                </a:solidFill>
                <a:latin typeface="Arial"/>
                <a:ea typeface="Arial"/>
                <a:cs typeface="Arial"/>
                <a:sym typeface="Arial"/>
              </a:endParaRPr>
            </a:p>
          </p:txBody>
        </p:sp>
        <p:sp>
          <p:nvSpPr>
            <p:cNvPr id="433" name="Google Shape;433;p18"/>
            <p:cNvSpPr txBox="1"/>
            <p:nvPr/>
          </p:nvSpPr>
          <p:spPr>
            <a:xfrm>
              <a:off x="110528100" y="108699300"/>
              <a:ext cx="3128963" cy="6067425"/>
            </a:xfrm>
            <a:prstGeom prst="rect">
              <a:avLst/>
            </a:prstGeom>
            <a:no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4. Skill Development</a:t>
              </a:r>
              <a:r>
                <a:rPr lang="en-US"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Phone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Presentation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Getting Referrals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FNA Training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Closing Skills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Completing Forms/Applications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Follow-Up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PDA/Turbo Apps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Morningstar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5. Field Trainers Development</a:t>
              </a:r>
              <a:endParaRPr sz="12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Advanced Presentation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Cross-Selling of Products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Tap-Root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Overlapping Leadership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6. Business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Time Management </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CallAtlanta/POL</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Bonus System</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EPN</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Organizing Your Office</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Communication/Processing Systems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(Information Flow)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7. Leadership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Communication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Vision Development</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Goal Setting</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Motivation Skills</a:t>
              </a:r>
              <a:endParaRPr sz="1400" b="0" i="0" u="none" strike="noStrike" cap="none">
                <a:solidFill>
                  <a:srgbClr val="000000"/>
                </a:solidFill>
                <a:latin typeface="Arial"/>
                <a:ea typeface="Arial"/>
                <a:cs typeface="Arial"/>
                <a:sym typeface="Arial"/>
              </a:endParaRPr>
            </a:p>
            <a:p>
              <a:pPr marL="0" marR="0" lvl="0" indent="-6350" algn="l" rtl="0">
                <a:lnSpc>
                  <a:spcPct val="100000"/>
                </a:lnSpc>
                <a:spcBef>
                  <a:spcPts val="0"/>
                </a:spcBef>
                <a:spcAft>
                  <a:spcPts val="0"/>
                </a:spcAft>
                <a:buClr>
                  <a:srgbClr val="000000"/>
                </a:buClr>
                <a:buSzPts val="100"/>
                <a:buFont typeface="Noto Sans Symbols"/>
                <a:buChar char="∙"/>
              </a:pPr>
              <a:r>
                <a:rPr lang="en-US" sz="1200" b="0" i="0" u="none" strike="noStrike" cap="none">
                  <a:solidFill>
                    <a:srgbClr val="000000"/>
                  </a:solidFill>
                  <a:latin typeface="Arial"/>
                  <a:ea typeface="Arial"/>
                  <a:cs typeface="Arial"/>
                  <a:sym typeface="Arial"/>
                </a:rPr>
                <a:t>	Personal Development</a:t>
              </a:r>
              <a:endParaRPr sz="1400" b="0" i="0" u="none" strike="noStrike" cap="none">
                <a:solidFill>
                  <a:srgbClr val="000000"/>
                </a:solidFill>
                <a:latin typeface="Arial"/>
                <a:ea typeface="Arial"/>
                <a:cs typeface="Arial"/>
                <a:sym typeface="Arial"/>
              </a:endParaRPr>
            </a:p>
          </p:txBody>
        </p:sp>
        <p:grpSp>
          <p:nvGrpSpPr>
            <p:cNvPr id="434" name="Google Shape;434;p18"/>
            <p:cNvGrpSpPr/>
            <p:nvPr/>
          </p:nvGrpSpPr>
          <p:grpSpPr>
            <a:xfrm>
              <a:off x="106756200" y="114557175"/>
              <a:ext cx="6858000" cy="400050"/>
              <a:chOff x="19431000" y="27231975"/>
              <a:chExt cx="6858000" cy="400050"/>
            </a:xfrm>
          </p:grpSpPr>
          <p:sp>
            <p:nvSpPr>
              <p:cNvPr id="435" name="Google Shape;435;p18"/>
              <p:cNvSpPr txBox="1"/>
              <p:nvPr/>
            </p:nvSpPr>
            <p:spPr>
              <a:xfrm>
                <a:off x="19431000" y="27289125"/>
                <a:ext cx="2400300" cy="320040"/>
              </a:xfrm>
              <a:prstGeom prst="rect">
                <a:avLst/>
              </a:prstGeom>
              <a:solidFill>
                <a:srgbClr val="FFFFFF"/>
              </a:solid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strike="noStrike" cap="none">
                    <a:solidFill>
                      <a:srgbClr val="000000"/>
                    </a:solidFill>
                    <a:latin typeface="Times New Roman"/>
                    <a:ea typeface="Times New Roman"/>
                    <a:cs typeface="Times New Roman"/>
                    <a:sym typeface="Times New Roman"/>
                  </a:rPr>
                  <a:t>For educational and training purposes only.  </a:t>
                </a:r>
                <a:endParaRPr sz="1400" b="0" i="0" u="none" strike="noStrike" cap="none">
                  <a:solidFill>
                    <a:srgbClr val="000000"/>
                  </a:solidFill>
                  <a:latin typeface="Arial"/>
                  <a:ea typeface="Arial"/>
                  <a:cs typeface="Arial"/>
                  <a:sym typeface="Arial"/>
                </a:endParaRPr>
              </a:p>
            </p:txBody>
          </p:sp>
          <p:sp>
            <p:nvSpPr>
              <p:cNvPr id="436" name="Google Shape;436;p18"/>
              <p:cNvSpPr txBox="1"/>
              <p:nvPr/>
            </p:nvSpPr>
            <p:spPr>
              <a:xfrm>
                <a:off x="26003250" y="27231975"/>
                <a:ext cx="285750" cy="400050"/>
              </a:xfrm>
              <a:prstGeom prst="rect">
                <a:avLst/>
              </a:prstGeom>
              <a:solidFill>
                <a:srgbClr val="FFFFFF"/>
              </a:solidFill>
              <a:ln>
                <a:noFill/>
              </a:ln>
            </p:spPr>
            <p:txBody>
              <a:bodyPr spcFirstLastPara="1" wrap="square" lIns="36175" tIns="36175" rIns="36175" bIns="36175" anchor="t" anchorCtr="0">
                <a:noAutofit/>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7</a:t>
                </a:r>
                <a:endParaRPr sz="1400" b="0" i="0" u="none" strike="noStrike" cap="none">
                  <a:solidFill>
                    <a:srgbClr val="000000"/>
                  </a:solidFill>
                  <a:latin typeface="Arial"/>
                  <a:ea typeface="Arial"/>
                  <a:cs typeface="Arial"/>
                  <a:sym typeface="Arial"/>
                </a:endParaRPr>
              </a:p>
            </p:txBody>
          </p:sp>
        </p:grpSp>
        <p:sp>
          <p:nvSpPr>
            <p:cNvPr id="437" name="Google Shape;437;p18"/>
            <p:cNvSpPr txBox="1"/>
            <p:nvPr/>
          </p:nvSpPr>
          <p:spPr>
            <a:xfrm>
              <a:off x="112471200" y="114642900"/>
              <a:ext cx="800100" cy="228600"/>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1000"/>
                <a:buFont typeface="Times New Roman"/>
                <a:buNone/>
              </a:pPr>
              <a:r>
                <a:rPr lang="en-US" sz="1000" b="0" i="0" u="none" strike="noStrike" cap="none">
                  <a:solidFill>
                    <a:srgbClr val="000000"/>
                  </a:solidFill>
                  <a:latin typeface="Times New Roman"/>
                  <a:ea typeface="Times New Roman"/>
                  <a:cs typeface="Times New Roman"/>
                  <a:sym typeface="Times New Roman"/>
                </a:rPr>
                <a:t>Version 3</a:t>
              </a:r>
              <a:endParaRPr sz="1400" b="0" i="0" u="none" strike="noStrike" cap="none">
                <a:solidFill>
                  <a:srgbClr val="000000"/>
                </a:solidFill>
                <a:latin typeface="Arial"/>
                <a:ea typeface="Arial"/>
                <a:cs typeface="Arial"/>
                <a:sym typeface="Arial"/>
              </a:endParaRPr>
            </a:p>
          </p:txBody>
        </p:sp>
      </p:grpSp>
      <p:sp>
        <p:nvSpPr>
          <p:cNvPr id="438" name="Google Shape;438;p18"/>
          <p:cNvSpPr txBox="1"/>
          <p:nvPr/>
        </p:nvSpPr>
        <p:spPr>
          <a:xfrm>
            <a:off x="2540000" y="1711325"/>
            <a:ext cx="4292600" cy="83185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800"/>
              <a:buFont typeface="Tahoma"/>
              <a:buNone/>
            </a:pPr>
            <a:r>
              <a:rPr lang="en-US" sz="1800" b="1" i="0" u="none" strike="noStrike" cap="none">
                <a:solidFill>
                  <a:schemeClr val="dk1"/>
                </a:solidFill>
                <a:latin typeface="Tahoma"/>
                <a:ea typeface="Tahoma"/>
                <a:cs typeface="Tahoma"/>
                <a:sym typeface="Tahoma"/>
              </a:rPr>
              <a:t>Business Acceleration System</a:t>
            </a:r>
            <a:endParaRPr sz="1800" b="0" i="0" u="none" strike="noStrike" cap="none">
              <a:solidFill>
                <a:schemeClr val="dk1"/>
              </a:solidFill>
              <a:latin typeface="Tahoma"/>
              <a:ea typeface="Tahoma"/>
              <a:cs typeface="Tahoma"/>
              <a:sym typeface="Tahoma"/>
            </a:endParaRPr>
          </a:p>
          <a:p>
            <a:pPr marL="0" marR="0" lvl="0" indent="0" algn="ctr" rtl="0">
              <a:lnSpc>
                <a:spcPct val="100000"/>
              </a:lnSpc>
              <a:spcBef>
                <a:spcPts val="0"/>
              </a:spcBef>
              <a:spcAft>
                <a:spcPts val="0"/>
              </a:spcAft>
              <a:buClr>
                <a:schemeClr val="dk1"/>
              </a:buClr>
              <a:buSzPts val="1800"/>
              <a:buFont typeface="Tahoma"/>
              <a:buNone/>
            </a:pPr>
            <a:r>
              <a:rPr lang="en-US" sz="1800" b="1" i="0" u="none" strike="noStrike" cap="none">
                <a:solidFill>
                  <a:schemeClr val="dk1"/>
                </a:solidFill>
                <a:latin typeface="Tahoma"/>
                <a:ea typeface="Tahoma"/>
                <a:cs typeface="Tahoma"/>
                <a:sym typeface="Tahoma"/>
              </a:rPr>
              <a:t>$99 Initial Amount + $25 Month POL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Tahoma"/>
              <a:buNone/>
            </a:pPr>
            <a:r>
              <a:rPr lang="en-US" sz="1800" b="0" i="0" u="none" strike="noStrike" cap="none">
                <a:solidFill>
                  <a:schemeClr val="dk1"/>
                </a:solidFill>
                <a:latin typeface="Tahoma"/>
                <a:ea typeface="Tahoma"/>
                <a:cs typeface="Tahoma"/>
                <a:sym typeface="Tahoma"/>
              </a:rPr>
              <a:t> </a:t>
            </a:r>
            <a:endParaRPr sz="1400" b="0" i="0" u="none" strike="noStrike" cap="none">
              <a:solidFill>
                <a:srgbClr val="000000"/>
              </a:solidFill>
              <a:latin typeface="Arial"/>
              <a:ea typeface="Arial"/>
              <a:cs typeface="Arial"/>
              <a:sym typeface="Arial"/>
            </a:endParaRPr>
          </a:p>
        </p:txBody>
      </p:sp>
      <p:sp>
        <p:nvSpPr>
          <p:cNvPr id="439" name="Google Shape;439;p18"/>
          <p:cNvSpPr txBox="1"/>
          <p:nvPr/>
        </p:nvSpPr>
        <p:spPr>
          <a:xfrm>
            <a:off x="914400" y="2667000"/>
            <a:ext cx="5410200" cy="21971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800"/>
              <a:buFont typeface="Tahoma"/>
              <a:buNone/>
            </a:pPr>
            <a:r>
              <a:rPr lang="en-US" sz="1800" b="0" i="0" u="none" strike="noStrike" cap="none" dirty="0">
                <a:solidFill>
                  <a:schemeClr val="dk1"/>
                </a:solidFill>
                <a:latin typeface="Tahoma"/>
                <a:ea typeface="Tahoma"/>
                <a:cs typeface="Tahoma"/>
                <a:sym typeface="Tahoma"/>
              </a:rPr>
              <a:t> </a:t>
            </a:r>
            <a:r>
              <a:rPr lang="en-US" sz="1800" b="1" i="0" u="none" strike="noStrike" cap="none" dirty="0">
                <a:solidFill>
                  <a:schemeClr val="dk1"/>
                </a:solidFill>
                <a:latin typeface="Tahoma"/>
                <a:ea typeface="Tahoma"/>
                <a:cs typeface="Tahoma"/>
                <a:sym typeface="Tahoma"/>
              </a:rPr>
              <a:t>GA Life License Example</a:t>
            </a:r>
            <a:endParaRPr sz="1800" b="0" i="0" u="none" strike="noStrike" cap="none" dirty="0">
              <a:solidFill>
                <a:schemeClr val="dk1"/>
              </a:solidFill>
              <a:latin typeface="Tahoma"/>
              <a:ea typeface="Tahoma"/>
              <a:cs typeface="Tahoma"/>
              <a:sym typeface="Tahoma"/>
            </a:endParaRPr>
          </a:p>
          <a:p>
            <a:pPr marL="0" marR="0" lvl="0" indent="0" algn="ctr" rtl="0">
              <a:lnSpc>
                <a:spcPct val="100000"/>
              </a:lnSpc>
              <a:spcBef>
                <a:spcPts val="0"/>
              </a:spcBef>
              <a:spcAft>
                <a:spcPts val="0"/>
              </a:spcAft>
              <a:buClr>
                <a:schemeClr val="dk1"/>
              </a:buClr>
              <a:buSzPts val="1800"/>
              <a:buFont typeface="Tahoma"/>
              <a:buNone/>
            </a:pPr>
            <a:r>
              <a:rPr lang="en-US" sz="1800" b="1" i="0" u="none" strike="noStrike" cap="none" dirty="0">
                <a:solidFill>
                  <a:schemeClr val="dk1"/>
                </a:solidFill>
                <a:latin typeface="Tahoma"/>
                <a:ea typeface="Tahoma"/>
                <a:cs typeface="Tahoma"/>
                <a:sym typeface="Tahoma"/>
              </a:rPr>
              <a:t>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Tahoma"/>
              <a:buNone/>
            </a:pPr>
            <a:r>
              <a:rPr lang="en-US" sz="1800" b="0" i="0" u="none" strike="noStrike" cap="none" dirty="0">
                <a:solidFill>
                  <a:schemeClr val="dk1"/>
                </a:solidFill>
                <a:latin typeface="Tahoma"/>
                <a:ea typeface="Tahoma"/>
                <a:cs typeface="Tahoma"/>
                <a:sym typeface="Tahoma"/>
              </a:rPr>
              <a:t>	 PFS Processing Fee	</a:t>
            </a:r>
            <a:r>
              <a:rPr lang="en-US" sz="1800" b="1" i="0" u="none" strike="noStrike" cap="none" dirty="0">
                <a:solidFill>
                  <a:schemeClr val="dk1"/>
                </a:solidFill>
                <a:latin typeface="Tahoma"/>
                <a:ea typeface="Tahoma"/>
                <a:cs typeface="Tahoma"/>
                <a:sym typeface="Tahoma"/>
              </a:rPr>
              <a:t>$40.00 Value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Tahoma"/>
              <a:buNone/>
            </a:pPr>
            <a:r>
              <a:rPr lang="en-US" sz="1800" b="0" i="0" u="none" strike="noStrike" cap="none" dirty="0">
                <a:solidFill>
                  <a:schemeClr val="dk1"/>
                </a:solidFill>
                <a:latin typeface="Tahoma"/>
                <a:ea typeface="Tahoma"/>
                <a:cs typeface="Tahoma"/>
                <a:sym typeface="Tahoma"/>
              </a:rPr>
              <a:t>	 PFSU 20-Hour School	</a:t>
            </a:r>
            <a:r>
              <a:rPr lang="en-US" sz="1800" b="1" i="0" u="none" strike="noStrike" cap="none" dirty="0">
                <a:solidFill>
                  <a:schemeClr val="dk1"/>
                </a:solidFill>
                <a:latin typeface="Tahoma"/>
                <a:ea typeface="Tahoma"/>
                <a:cs typeface="Tahoma"/>
                <a:sym typeface="Tahoma"/>
              </a:rPr>
              <a:t>$350.00 Value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Tahoma"/>
              <a:buNone/>
            </a:pPr>
            <a:r>
              <a:rPr lang="en-US" sz="1800" b="0" i="0" u="none" strike="noStrike" cap="none" dirty="0">
                <a:solidFill>
                  <a:schemeClr val="dk1"/>
                </a:solidFill>
                <a:latin typeface="Tahoma"/>
                <a:ea typeface="Tahoma"/>
                <a:cs typeface="Tahoma"/>
                <a:sym typeface="Tahoma"/>
              </a:rPr>
              <a:t>	 Georgia State Exam	</a:t>
            </a:r>
            <a:r>
              <a:rPr lang="en-US" sz="1800" b="1" i="0" u="none" strike="noStrike" cap="none" dirty="0">
                <a:solidFill>
                  <a:schemeClr val="dk1"/>
                </a:solidFill>
                <a:latin typeface="Tahoma"/>
                <a:ea typeface="Tahoma"/>
                <a:cs typeface="Tahoma"/>
                <a:sym typeface="Tahoma"/>
              </a:rPr>
              <a:t>$90.00 Value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Tahoma"/>
              <a:buNone/>
            </a:pPr>
            <a:r>
              <a:rPr lang="en-US" sz="1800" b="0" i="0" u="none" strike="noStrike" cap="none" dirty="0">
                <a:solidFill>
                  <a:schemeClr val="dk1"/>
                </a:solidFill>
                <a:latin typeface="Tahoma"/>
                <a:ea typeface="Tahoma"/>
                <a:cs typeface="Tahoma"/>
                <a:sym typeface="Tahoma"/>
              </a:rPr>
              <a:t>	 2-Year Georgia License	</a:t>
            </a:r>
            <a:r>
              <a:rPr lang="en-US" sz="1800" b="1" i="0" u="none" strike="noStrike" cap="none" dirty="0">
                <a:solidFill>
                  <a:schemeClr val="dk1"/>
                </a:solidFill>
                <a:latin typeface="Tahoma"/>
                <a:ea typeface="Tahoma"/>
                <a:cs typeface="Tahoma"/>
                <a:sym typeface="Tahoma"/>
              </a:rPr>
              <a:t>$150.00 Value</a:t>
            </a:r>
            <a:endParaRPr sz="1800" b="0" i="0" u="none" strike="noStrike" cap="none" dirty="0">
              <a:solidFill>
                <a:schemeClr val="dk1"/>
              </a:solidFill>
              <a:latin typeface="Tahoma"/>
              <a:ea typeface="Tahoma"/>
              <a:cs typeface="Tahoma"/>
              <a:sym typeface="Tahoma"/>
            </a:endParaRPr>
          </a:p>
          <a:p>
            <a:pPr marL="0" marR="0" lvl="0" indent="0" algn="ctr" rtl="0">
              <a:lnSpc>
                <a:spcPct val="100000"/>
              </a:lnSpc>
              <a:spcBef>
                <a:spcPts val="0"/>
              </a:spcBef>
              <a:spcAft>
                <a:spcPts val="0"/>
              </a:spcAft>
              <a:buClr>
                <a:schemeClr val="dk1"/>
              </a:buClr>
              <a:buSzPts val="1800"/>
              <a:buFont typeface="Tahoma"/>
              <a:buNone/>
            </a:pPr>
            <a:r>
              <a:rPr lang="en-US" sz="1800" b="1" i="0" u="none" strike="noStrike" cap="none" dirty="0">
                <a:solidFill>
                  <a:schemeClr val="dk1"/>
                </a:solidFill>
                <a:latin typeface="Tahoma"/>
                <a:ea typeface="Tahoma"/>
                <a:cs typeface="Tahoma"/>
                <a:sym typeface="Tahoma"/>
              </a:rPr>
              <a:t>	  </a:t>
            </a:r>
            <a:r>
              <a:rPr lang="en-US" sz="1800" b="0" i="0" u="none" strike="noStrike" cap="none" dirty="0">
                <a:solidFill>
                  <a:schemeClr val="dk1"/>
                </a:solidFill>
                <a:latin typeface="Tahoma"/>
                <a:ea typeface="Tahoma"/>
                <a:cs typeface="Tahoma"/>
                <a:sym typeface="Tahoma"/>
              </a:rPr>
              <a:t>Georgia Temporary License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Tahoma"/>
              <a:buNone/>
            </a:pPr>
            <a:r>
              <a:rPr lang="en-US" sz="1800" b="0" i="0" u="none" strike="noStrike" cap="none" dirty="0">
                <a:solidFill>
                  <a:schemeClr val="dk1"/>
                </a:solidFill>
                <a:latin typeface="Tahoma"/>
                <a:ea typeface="Tahoma"/>
                <a:cs typeface="Tahoma"/>
                <a:sym typeface="Tahoma"/>
              </a:rPr>
              <a:t> </a:t>
            </a:r>
            <a:endParaRPr sz="1400" b="0" i="0" u="none" strike="noStrike" cap="none" dirty="0">
              <a:solidFill>
                <a:srgbClr val="000000"/>
              </a:solidFill>
              <a:latin typeface="Arial"/>
              <a:ea typeface="Arial"/>
              <a:cs typeface="Arial"/>
              <a:sym typeface="Arial"/>
            </a:endParaRPr>
          </a:p>
        </p:txBody>
      </p:sp>
      <p:sp>
        <p:nvSpPr>
          <p:cNvPr id="440" name="Google Shape;440;p18"/>
          <p:cNvSpPr txBox="1"/>
          <p:nvPr/>
        </p:nvSpPr>
        <p:spPr>
          <a:xfrm>
            <a:off x="6629400" y="3048000"/>
            <a:ext cx="381000" cy="1281112"/>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6600"/>
              <a:buFont typeface="Tahoma"/>
              <a:buNone/>
            </a:pPr>
            <a:r>
              <a:rPr lang="en-US" sz="6600" b="0" i="0" u="none" strike="noStrike" cap="none">
                <a:solidFill>
                  <a:schemeClr val="dk1"/>
                </a:solidFill>
                <a:latin typeface="Tahoma"/>
                <a:ea typeface="Tahoma"/>
                <a:cs typeface="Tahoma"/>
                <a:sym typeface="Tahoma"/>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Tahoma"/>
              <a:buNone/>
            </a:pPr>
            <a:r>
              <a:rPr lang="en-US" sz="1800" b="0" i="0" u="none" strike="noStrike" cap="none">
                <a:solidFill>
                  <a:schemeClr val="dk1"/>
                </a:solidFill>
                <a:latin typeface="Tahoma"/>
                <a:ea typeface="Tahoma"/>
                <a:cs typeface="Tahoma"/>
                <a:sym typeface="Tahoma"/>
              </a:rPr>
              <a:t> </a:t>
            </a:r>
            <a:endParaRPr sz="1400" b="0" i="0" u="none" strike="noStrike" cap="none">
              <a:solidFill>
                <a:srgbClr val="000000"/>
              </a:solidFill>
              <a:latin typeface="Arial"/>
              <a:ea typeface="Arial"/>
              <a:cs typeface="Arial"/>
              <a:sym typeface="Arial"/>
            </a:endParaRPr>
          </a:p>
        </p:txBody>
      </p:sp>
      <p:sp>
        <p:nvSpPr>
          <p:cNvPr id="441" name="Google Shape;441;p18"/>
          <p:cNvSpPr txBox="1"/>
          <p:nvPr/>
        </p:nvSpPr>
        <p:spPr>
          <a:xfrm>
            <a:off x="7162800" y="3276600"/>
            <a:ext cx="1289050" cy="823912"/>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800"/>
              <a:buFont typeface="Tahoma"/>
              <a:buNone/>
            </a:pPr>
            <a:r>
              <a:rPr lang="en-US" sz="1800" b="1" i="0" u="none" strike="noStrike" cap="none">
                <a:solidFill>
                  <a:schemeClr val="dk1"/>
                </a:solidFill>
                <a:latin typeface="Tahoma"/>
                <a:ea typeface="Tahoma"/>
                <a:cs typeface="Tahoma"/>
                <a:sym typeface="Tahoma"/>
              </a:rPr>
              <a:t>Total Value</a:t>
            </a:r>
            <a:endParaRPr sz="1800" b="0" i="0" u="none" strike="noStrike" cap="none">
              <a:solidFill>
                <a:schemeClr val="dk1"/>
              </a:solidFill>
              <a:latin typeface="Tahoma"/>
              <a:ea typeface="Tahoma"/>
              <a:cs typeface="Tahoma"/>
              <a:sym typeface="Tahoma"/>
            </a:endParaRPr>
          </a:p>
          <a:p>
            <a:pPr marL="0" marR="0" lvl="0" indent="0" algn="ctr" rtl="0">
              <a:lnSpc>
                <a:spcPct val="100000"/>
              </a:lnSpc>
              <a:spcBef>
                <a:spcPts val="0"/>
              </a:spcBef>
              <a:spcAft>
                <a:spcPts val="0"/>
              </a:spcAft>
              <a:buClr>
                <a:schemeClr val="dk1"/>
              </a:buClr>
              <a:buSzPts val="1800"/>
              <a:buFont typeface="Tahoma"/>
              <a:buNone/>
            </a:pPr>
            <a:r>
              <a:rPr lang="en-US" sz="1800" b="1" i="0" u="none" strike="noStrike" cap="none">
                <a:solidFill>
                  <a:schemeClr val="dk1"/>
                </a:solidFill>
                <a:latin typeface="Tahoma"/>
                <a:ea typeface="Tahoma"/>
                <a:cs typeface="Tahoma"/>
                <a:sym typeface="Tahoma"/>
              </a:rPr>
              <a:t>$630.00</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Tahoma"/>
              <a:buNone/>
            </a:pPr>
            <a:r>
              <a:rPr lang="en-US" sz="1800" b="0" i="0" u="none" strike="noStrike" cap="none">
                <a:solidFill>
                  <a:schemeClr val="dk1"/>
                </a:solidFill>
                <a:latin typeface="Tahoma"/>
                <a:ea typeface="Tahoma"/>
                <a:cs typeface="Tahoma"/>
                <a:sym typeface="Tahoma"/>
              </a:rPr>
              <a:t> </a:t>
            </a:r>
            <a:endParaRPr sz="1400" b="0" i="0" u="none" strike="noStrike" cap="none">
              <a:solidFill>
                <a:srgbClr val="000000"/>
              </a:solidFill>
              <a:latin typeface="Arial"/>
              <a:ea typeface="Arial"/>
              <a:cs typeface="Arial"/>
              <a:sym typeface="Arial"/>
            </a:endParaRPr>
          </a:p>
        </p:txBody>
      </p:sp>
      <p:sp>
        <p:nvSpPr>
          <p:cNvPr id="442" name="Google Shape;442;p18"/>
          <p:cNvSpPr txBox="1"/>
          <p:nvPr/>
        </p:nvSpPr>
        <p:spPr>
          <a:xfrm>
            <a:off x="990600" y="5181600"/>
            <a:ext cx="7871298" cy="461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ahoma"/>
              <a:buNone/>
            </a:pPr>
            <a:r>
              <a:rPr lang="en-US" sz="2400" b="1" i="0" u="none" strike="noStrike" cap="none">
                <a:solidFill>
                  <a:schemeClr val="dk1"/>
                </a:solidFill>
                <a:latin typeface="Tahoma"/>
                <a:ea typeface="Tahoma"/>
                <a:cs typeface="Tahoma"/>
                <a:sym typeface="Tahoma"/>
              </a:rPr>
              <a:t>You Pay $99		Primerica Pays $531</a:t>
            </a:r>
            <a:endParaRPr sz="1400" b="0" i="0" u="none" strike="noStrike" cap="none">
              <a:solidFill>
                <a:srgbClr val="FF0000"/>
              </a:solidFill>
              <a:latin typeface="Arial"/>
              <a:ea typeface="Arial"/>
              <a:cs typeface="Arial"/>
              <a:sym typeface="Arial"/>
            </a:endParaRPr>
          </a:p>
        </p:txBody>
      </p:sp>
      <p:sp>
        <p:nvSpPr>
          <p:cNvPr id="443" name="Google Shape;443;p18"/>
          <p:cNvSpPr txBox="1"/>
          <p:nvPr/>
        </p:nvSpPr>
        <p:spPr>
          <a:xfrm>
            <a:off x="187325" y="630237"/>
            <a:ext cx="8229600" cy="10683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4000"/>
              <a:buFont typeface="Trebuchet MS"/>
              <a:buNone/>
            </a:pPr>
            <a:r>
              <a:rPr lang="en-US" sz="4000" b="0" i="0" u="none" strike="noStrike" cap="none">
                <a:solidFill>
                  <a:schemeClr val="dk2"/>
                </a:solidFill>
                <a:latin typeface="Trebuchet MS"/>
                <a:ea typeface="Trebuchet MS"/>
                <a:cs typeface="Trebuchet MS"/>
                <a:sym typeface="Trebuchet MS"/>
              </a:rPr>
              <a:t>What am I paying for?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pic>
        <p:nvPicPr>
          <p:cNvPr id="449" name="Google Shape;449;p19"/>
          <p:cNvPicPr preferRelativeResize="0"/>
          <p:nvPr/>
        </p:nvPicPr>
        <p:blipFill>
          <a:blip r:embed="rId3">
            <a:alphaModFix/>
          </a:blip>
          <a:stretch>
            <a:fillRect/>
          </a:stretch>
        </p:blipFill>
        <p:spPr>
          <a:xfrm>
            <a:off x="97825" y="1061950"/>
            <a:ext cx="8784125" cy="4941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20"/>
          <p:cNvSpPr txBox="1">
            <a:spLocks noGrp="1"/>
          </p:cNvSpPr>
          <p:nvPr>
            <p:ph type="title"/>
          </p:nvPr>
        </p:nvSpPr>
        <p:spPr>
          <a:xfrm>
            <a:off x="609600" y="2362200"/>
            <a:ext cx="8229600" cy="106997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400"/>
              <a:buFont typeface="Calibri"/>
              <a:buNone/>
            </a:pPr>
            <a:r>
              <a:rPr lang="en-US" sz="5400" b="0" i="0" u="none">
                <a:solidFill>
                  <a:schemeClr val="dk1"/>
                </a:solidFill>
                <a:latin typeface="Calibri"/>
                <a:ea typeface="Calibri"/>
                <a:cs typeface="Calibri"/>
                <a:sym typeface="Calibri"/>
              </a:rPr>
              <a:t>Step One:</a:t>
            </a:r>
            <a:br>
              <a:rPr lang="en-US" sz="5400" b="0" i="0" u="none">
                <a:solidFill>
                  <a:schemeClr val="dk1"/>
                </a:solidFill>
                <a:latin typeface="Calibri"/>
                <a:ea typeface="Calibri"/>
                <a:cs typeface="Calibri"/>
                <a:sym typeface="Calibri"/>
              </a:rPr>
            </a:br>
            <a:br>
              <a:rPr lang="en-US" sz="5400" b="0" i="0" u="none">
                <a:solidFill>
                  <a:schemeClr val="dk1"/>
                </a:solidFill>
                <a:latin typeface="Calibri"/>
                <a:ea typeface="Calibri"/>
                <a:cs typeface="Calibri"/>
                <a:sym typeface="Calibri"/>
              </a:rPr>
            </a:br>
            <a:r>
              <a:rPr lang="en-US" sz="5400" b="0" i="0" u="none">
                <a:solidFill>
                  <a:schemeClr val="dk1"/>
                </a:solidFill>
                <a:latin typeface="Calibri"/>
                <a:ea typeface="Calibri"/>
                <a:cs typeface="Calibri"/>
                <a:sym typeface="Calibri"/>
              </a:rPr>
              <a:t>Download the App</a:t>
            </a:r>
            <a:br>
              <a:rPr lang="en-US" sz="5400" b="0" i="0" u="none">
                <a:solidFill>
                  <a:schemeClr val="dk1"/>
                </a:solidFill>
                <a:latin typeface="Calibri"/>
                <a:ea typeface="Calibri"/>
                <a:cs typeface="Calibri"/>
                <a:sym typeface="Calibri"/>
              </a:rPr>
            </a:br>
            <a:r>
              <a:rPr lang="en-US" sz="5400" b="0" i="0" u="none">
                <a:solidFill>
                  <a:schemeClr val="dk1"/>
                </a:solidFill>
                <a:latin typeface="Calibri"/>
                <a:ea typeface="Calibri"/>
                <a:cs typeface="Calibri"/>
                <a:sym typeface="Calibri"/>
              </a:rPr>
              <a:t>Create your POL Logon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21"/>
          <p:cNvSpPr txBox="1">
            <a:spLocks noGrp="1"/>
          </p:cNvSpPr>
          <p:nvPr>
            <p:ph type="title"/>
          </p:nvPr>
        </p:nvSpPr>
        <p:spPr>
          <a:xfrm>
            <a:off x="457200" y="914400"/>
            <a:ext cx="82296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6600"/>
              <a:buFont typeface="Calibri"/>
              <a:buNone/>
            </a:pPr>
            <a:r>
              <a:rPr lang="en-US" sz="6600" b="0" i="0" u="none">
                <a:solidFill>
                  <a:schemeClr val="dk1"/>
                </a:solidFill>
                <a:latin typeface="Calibri"/>
                <a:ea typeface="Calibri"/>
                <a:cs typeface="Calibri"/>
                <a:sym typeface="Calibri"/>
              </a:rPr>
              <a:t>Primerica Online</a:t>
            </a:r>
            <a:endParaRPr/>
          </a:p>
        </p:txBody>
      </p:sp>
      <p:sp>
        <p:nvSpPr>
          <p:cNvPr id="460" name="Google Shape;460;p21"/>
          <p:cNvSpPr txBox="1">
            <a:spLocks noGrp="1"/>
          </p:cNvSpPr>
          <p:nvPr>
            <p:ph type="body" idx="1"/>
          </p:nvPr>
        </p:nvSpPr>
        <p:spPr>
          <a:xfrm>
            <a:off x="381000" y="2438400"/>
            <a:ext cx="8229600" cy="2514600"/>
          </a:xfrm>
          <a:prstGeom prst="rect">
            <a:avLst/>
          </a:prstGeom>
          <a:noFill/>
          <a:ln>
            <a:noFill/>
          </a:ln>
        </p:spPr>
        <p:txBody>
          <a:bodyPr spcFirstLastPara="1" wrap="square" lIns="91425" tIns="45700" rIns="91425" bIns="45700" anchor="t" anchorCtr="0">
            <a:noAutofit/>
          </a:bodyPr>
          <a:lstStyle/>
          <a:p>
            <a:pPr marL="171450" marR="0" lvl="0" indent="-234950" algn="l" rtl="0">
              <a:lnSpc>
                <a:spcPct val="70000"/>
              </a:lnSpc>
              <a:spcBef>
                <a:spcPts val="0"/>
              </a:spcBef>
              <a:spcAft>
                <a:spcPts val="0"/>
              </a:spcAft>
              <a:buClr>
                <a:schemeClr val="dk1"/>
              </a:buClr>
              <a:buSzPts val="3700"/>
              <a:buFont typeface="Arial"/>
              <a:buChar char="•"/>
            </a:pPr>
            <a:r>
              <a:rPr lang="en-US" sz="3700" b="0" i="0" u="none" strike="noStrike" cap="none">
                <a:solidFill>
                  <a:schemeClr val="dk1"/>
                </a:solidFill>
                <a:latin typeface="Calibri"/>
                <a:ea typeface="Calibri"/>
                <a:cs typeface="Calibri"/>
                <a:sym typeface="Calibri"/>
              </a:rPr>
              <a:t>Get Plugged in Fast!</a:t>
            </a:r>
            <a:endParaRPr/>
          </a:p>
          <a:p>
            <a:pPr marL="171450" marR="0" lvl="0" indent="-234950" algn="l" rtl="0">
              <a:lnSpc>
                <a:spcPct val="70000"/>
              </a:lnSpc>
              <a:spcBef>
                <a:spcPts val="700"/>
              </a:spcBef>
              <a:spcAft>
                <a:spcPts val="0"/>
              </a:spcAft>
              <a:buClr>
                <a:schemeClr val="dk1"/>
              </a:buClr>
              <a:buSzPts val="3700"/>
              <a:buFont typeface="Arial"/>
              <a:buChar char="•"/>
            </a:pPr>
            <a:r>
              <a:rPr lang="en-US" sz="3700" b="0" i="0" u="none" strike="noStrike" cap="none">
                <a:solidFill>
                  <a:schemeClr val="dk1"/>
                </a:solidFill>
                <a:latin typeface="Calibri"/>
                <a:ea typeface="Calibri"/>
                <a:cs typeface="Calibri"/>
                <a:sym typeface="Calibri"/>
              </a:rPr>
              <a:t>Register to access Primerica Online at </a:t>
            </a:r>
            <a:r>
              <a:rPr lang="en-US" sz="3700" b="0" i="0" u="sng" strike="noStrike" cap="none">
                <a:solidFill>
                  <a:schemeClr val="hlink"/>
                </a:solidFill>
                <a:latin typeface="Calibri"/>
                <a:ea typeface="Calibri"/>
                <a:cs typeface="Calibri"/>
                <a:sym typeface="Calibri"/>
                <a:hlinkClick r:id="rId3"/>
              </a:rPr>
              <a:t>www.primericaonline.com</a:t>
            </a:r>
            <a:endParaRPr/>
          </a:p>
          <a:p>
            <a:pPr marL="171450" marR="0" lvl="0" indent="-234950" algn="l" rtl="0">
              <a:lnSpc>
                <a:spcPct val="70000"/>
              </a:lnSpc>
              <a:spcBef>
                <a:spcPts val="700"/>
              </a:spcBef>
              <a:spcAft>
                <a:spcPts val="0"/>
              </a:spcAft>
              <a:buClr>
                <a:schemeClr val="dk1"/>
              </a:buClr>
              <a:buSzPts val="3700"/>
              <a:buFont typeface="Arial"/>
              <a:buChar char="•"/>
            </a:pPr>
            <a:r>
              <a:rPr lang="en-US" sz="3700" b="0" i="0" u="none" strike="noStrike" cap="none">
                <a:solidFill>
                  <a:schemeClr val="dk1"/>
                </a:solidFill>
                <a:latin typeface="Calibri"/>
                <a:ea typeface="Calibri"/>
                <a:cs typeface="Calibri"/>
                <a:sym typeface="Calibri"/>
              </a:rPr>
              <a:t>You need your solution number to get access to Primerica Online</a:t>
            </a:r>
            <a:endParaRPr/>
          </a:p>
          <a:p>
            <a:pPr marL="171450" marR="0" lvl="0" indent="0" algn="l" rtl="0">
              <a:lnSpc>
                <a:spcPct val="90000"/>
              </a:lnSpc>
              <a:spcBef>
                <a:spcPts val="750"/>
              </a:spcBef>
              <a:spcAft>
                <a:spcPts val="0"/>
              </a:spcAft>
              <a:buClr>
                <a:schemeClr val="dk1"/>
              </a:buClr>
              <a:buSzPts val="3700"/>
              <a:buFont typeface="Arial"/>
              <a:buNone/>
            </a:pPr>
            <a:endParaRPr sz="3700" b="0" i="0" u="none">
              <a:solidFill>
                <a:schemeClr val="dk1"/>
              </a:solidFill>
              <a:latin typeface="Calibri"/>
              <a:ea typeface="Calibri"/>
              <a:cs typeface="Calibri"/>
              <a:sym typeface="Calibri"/>
            </a:endParaRPr>
          </a:p>
        </p:txBody>
      </p:sp>
      <p:sp>
        <p:nvSpPr>
          <p:cNvPr id="461" name="Google Shape;461;p21"/>
          <p:cNvSpPr txBox="1"/>
          <p:nvPr/>
        </p:nvSpPr>
        <p:spPr>
          <a:xfrm>
            <a:off x="6096000" y="5943600"/>
            <a:ext cx="30480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22"/>
          <p:cNvSpPr txBox="1">
            <a:spLocks noGrp="1"/>
          </p:cNvSpPr>
          <p:nvPr>
            <p:ph type="title"/>
          </p:nvPr>
        </p:nvSpPr>
        <p:spPr>
          <a:xfrm>
            <a:off x="457200" y="249237"/>
            <a:ext cx="8229600" cy="10699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800"/>
              <a:buFont typeface="Calibri"/>
              <a:buNone/>
            </a:pPr>
            <a:r>
              <a:rPr lang="en-US" sz="4800" b="0" i="0" u="none">
                <a:solidFill>
                  <a:schemeClr val="dk1"/>
                </a:solidFill>
                <a:latin typeface="Calibri"/>
                <a:ea typeface="Calibri"/>
                <a:cs typeface="Calibri"/>
                <a:sym typeface="Calibri"/>
              </a:rPr>
              <a:t>Is this real?</a:t>
            </a:r>
            <a:endParaRPr/>
          </a:p>
        </p:txBody>
      </p:sp>
      <p:sp>
        <p:nvSpPr>
          <p:cNvPr id="467" name="Google Shape;467;p22"/>
          <p:cNvSpPr txBox="1"/>
          <p:nvPr/>
        </p:nvSpPr>
        <p:spPr>
          <a:xfrm>
            <a:off x="1220787" y="1292225"/>
            <a:ext cx="6402387" cy="34163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3600"/>
              <a:buFont typeface="Arial"/>
              <a:buChar char="•"/>
            </a:pPr>
            <a:r>
              <a:rPr lang="en-US" sz="3600" b="0" i="0" u="none" strike="noStrike" cap="none" dirty="0">
                <a:solidFill>
                  <a:schemeClr val="dk1"/>
                </a:solidFill>
                <a:latin typeface="Tahoma"/>
                <a:ea typeface="Tahoma"/>
                <a:cs typeface="Tahoma"/>
                <a:sym typeface="Tahoma"/>
              </a:rPr>
              <a:t>Listed on NYSE as PRI</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3600"/>
              <a:buFont typeface="Arial"/>
              <a:buChar char="•"/>
            </a:pPr>
            <a:r>
              <a:rPr lang="en-US" sz="3600" b="0" i="0" u="none" strike="noStrike" cap="none" dirty="0">
                <a:solidFill>
                  <a:schemeClr val="dk1"/>
                </a:solidFill>
                <a:latin typeface="Tahoma"/>
                <a:ea typeface="Tahoma"/>
                <a:cs typeface="Tahoma"/>
                <a:sym typeface="Tahoma"/>
              </a:rPr>
              <a:t>Over 140,000 Life Licensed Representatives</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3600"/>
              <a:buFont typeface="Arial"/>
              <a:buChar char="•"/>
            </a:pPr>
            <a:r>
              <a:rPr lang="en-US" sz="3600" b="0" i="0" u="none" strike="noStrike" cap="none" dirty="0">
                <a:solidFill>
                  <a:schemeClr val="dk1"/>
                </a:solidFill>
                <a:latin typeface="Tahoma"/>
                <a:ea typeface="Tahoma"/>
                <a:cs typeface="Tahoma"/>
                <a:sym typeface="Tahoma"/>
              </a:rPr>
              <a:t>Founded </a:t>
            </a:r>
            <a:r>
              <a:rPr lang="en-US" sz="3600" b="0" i="0" u="none" strike="noStrike" cap="none">
                <a:solidFill>
                  <a:schemeClr val="dk1"/>
                </a:solidFill>
                <a:latin typeface="Tahoma"/>
                <a:ea typeface="Tahoma"/>
                <a:cs typeface="Tahoma"/>
                <a:sym typeface="Tahoma"/>
              </a:rPr>
              <a:t>over 44 </a:t>
            </a:r>
            <a:r>
              <a:rPr lang="en-US" sz="3600" b="0" i="0" u="none" strike="noStrike" cap="none" dirty="0">
                <a:solidFill>
                  <a:schemeClr val="dk1"/>
                </a:solidFill>
                <a:latin typeface="Tahoma"/>
                <a:ea typeface="Tahoma"/>
                <a:cs typeface="Tahoma"/>
                <a:sym typeface="Tahoma"/>
              </a:rPr>
              <a:t>Years Ago</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3600"/>
              <a:buFont typeface="Arial"/>
              <a:buChar char="•"/>
            </a:pPr>
            <a:r>
              <a:rPr lang="en-US" sz="3600" b="0" i="0" u="none" strike="noStrike" cap="none" dirty="0">
                <a:solidFill>
                  <a:schemeClr val="dk1"/>
                </a:solidFill>
                <a:latin typeface="Tahoma"/>
                <a:ea typeface="Tahoma"/>
                <a:cs typeface="Tahoma"/>
                <a:sym typeface="Tahoma"/>
              </a:rPr>
              <a:t>Largest Marketer of Financial Services in North America</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1.Bartlett Locker Room Fiday Nigh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6176</Words>
  <Application>Microsoft Office PowerPoint</Application>
  <PresentationFormat>On-screen Show (4:3)</PresentationFormat>
  <Paragraphs>1701</Paragraphs>
  <Slides>49</Slides>
  <Notes>30</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Tahoma</vt:lpstr>
      <vt:lpstr>Wingdings</vt:lpstr>
      <vt:lpstr>Noto Sans Symbols</vt:lpstr>
      <vt:lpstr>Bell MT</vt:lpstr>
      <vt:lpstr>Trebuchet MS</vt:lpstr>
      <vt:lpstr>Times New Roman</vt:lpstr>
      <vt:lpstr>Arial</vt:lpstr>
      <vt:lpstr>Calibri</vt:lpstr>
      <vt:lpstr>1.Bartlett Locker Room Fiday Night</vt:lpstr>
      <vt:lpstr>Fundamentals of Building</vt:lpstr>
      <vt:lpstr>PowerPoint Presentation</vt:lpstr>
      <vt:lpstr>Getting Started: IBA Download App Sign Up on POL</vt:lpstr>
      <vt:lpstr>PowerPoint Presentation</vt:lpstr>
      <vt:lpstr>PowerPoint Presentation</vt:lpstr>
      <vt:lpstr>PowerPoint Presentation</vt:lpstr>
      <vt:lpstr>Step One:  Download the App Create your POL Logon</vt:lpstr>
      <vt:lpstr>Primerica Online</vt:lpstr>
      <vt:lpstr>Is this real?</vt:lpstr>
      <vt:lpstr>PowerPoint Presentation</vt:lpstr>
      <vt:lpstr>All of whom started exactly where you are right now!!</vt:lpstr>
      <vt:lpstr>PowerPoint Presentation</vt:lpstr>
      <vt:lpstr>How will I do this?</vt:lpstr>
      <vt:lpstr>PowerPoint Presentation</vt:lpstr>
      <vt:lpstr>First 90 Days-You and Your Upline</vt:lpstr>
      <vt:lpstr>First 90 Days-You and Your Upline</vt:lpstr>
      <vt:lpstr>How will I Learn to Build?</vt:lpstr>
      <vt:lpstr>How will I learn about products?</vt:lpstr>
      <vt:lpstr>What Happens to MY list?</vt:lpstr>
      <vt:lpstr>PowerPoint Presentation</vt:lpstr>
      <vt:lpstr>Field Training Bonus</vt:lpstr>
      <vt:lpstr>Important Vocabulary</vt:lpstr>
      <vt:lpstr>Client Annual Premium Example:</vt:lpstr>
      <vt:lpstr>How you get paid before licensed</vt:lpstr>
      <vt:lpstr>District Leader Commission Example</vt:lpstr>
      <vt:lpstr>Field Training </vt:lpstr>
      <vt:lpstr>Field Training</vt:lpstr>
      <vt:lpstr>Field Training </vt:lpstr>
      <vt:lpstr>Buy Term and Invest the Difference will always be the heart of our business!!  Approach – talk about the opportunity and making dreams come true!!</vt:lpstr>
      <vt:lpstr>The tools are in place! The training is in place! The trainers are in place! Everything you need is at your fingertips!!!  Build your business BIG &amp; FAST!!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Minute Game</vt:lpstr>
      <vt:lpstr>PowerPoint Presentation</vt:lpstr>
      <vt:lpstr>PowerPoint Presentation</vt:lpstr>
      <vt:lpstr>PowerPoint Presentation</vt:lpstr>
      <vt:lpstr>PowerPoint Presentation</vt:lpstr>
      <vt:lpstr>Next Steps:</vt:lpstr>
      <vt:lpstr>Upcoming Schedule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Building</dc:title>
  <cp:lastModifiedBy>Daniel Avrett</cp:lastModifiedBy>
  <cp:revision>14</cp:revision>
  <dcterms:modified xsi:type="dcterms:W3CDTF">2021-12-09T18:09:22Z</dcterms:modified>
</cp:coreProperties>
</file>